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1"/>
  </p:notesMasterIdLst>
  <p:sldIdLst>
    <p:sldId id="278" r:id="rId2"/>
    <p:sldId id="303" r:id="rId3"/>
    <p:sldId id="304" r:id="rId4"/>
    <p:sldId id="484" r:id="rId5"/>
    <p:sldId id="308" r:id="rId6"/>
    <p:sldId id="473" r:id="rId7"/>
    <p:sldId id="474" r:id="rId8"/>
    <p:sldId id="483" r:id="rId9"/>
    <p:sldId id="467" r:id="rId10"/>
    <p:sldId id="468" r:id="rId11"/>
    <p:sldId id="311" r:id="rId12"/>
    <p:sldId id="470" r:id="rId13"/>
    <p:sldId id="485" r:id="rId14"/>
    <p:sldId id="475" r:id="rId15"/>
    <p:sldId id="476" r:id="rId16"/>
    <p:sldId id="481" r:id="rId17"/>
    <p:sldId id="466" r:id="rId18"/>
    <p:sldId id="285" r:id="rId19"/>
    <p:sldId id="487" r:id="rId20"/>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887F6B08-6AE5-7723-8949-115E215D655C}" name="divyansh tripathi" initials="dt" userId="17c18b9e4bc75905" providerId="Windows Live"/>
  <p188:author id="{BE844427-114C-AA41-FB95-B99007267550}" name="Ram G S" initials="RGS" userId="b560f90a7da8e6f0" providerId="Windows Live"/>
  <p188:author id="{5B2A8F45-836E-13A5-B63E-E4A2A4A925BD}" name="Aakriti Aneja" initials="AA" userId="09ac853b097999f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9F5"/>
    <a:srgbClr val="FFFFFF"/>
    <a:srgbClr val="002B5C"/>
    <a:srgbClr val="AEABAB"/>
    <a:srgbClr val="D31145"/>
    <a:srgbClr val="B9975B"/>
    <a:srgbClr val="D31144"/>
    <a:srgbClr val="FDFAF6"/>
    <a:srgbClr val="202C8F"/>
    <a:srgbClr val="FD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592" y="48"/>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kriti Aneja" userId="09ac853b097999f6" providerId="LiveId" clId="{18467C0F-7BA1-45E5-98A3-7817174B13A7}"/>
    <pc:docChg chg="delSld">
      <pc:chgData name="Aakriti Aneja" userId="09ac853b097999f6" providerId="LiveId" clId="{18467C0F-7BA1-45E5-98A3-7817174B13A7}" dt="2023-05-30T03:34:05.869" v="4" actId="47"/>
      <pc:docMkLst>
        <pc:docMk/>
      </pc:docMkLst>
      <pc:sldChg chg="del">
        <pc:chgData name="Aakriti Aneja" userId="09ac853b097999f6" providerId="LiveId" clId="{18467C0F-7BA1-45E5-98A3-7817174B13A7}" dt="2023-05-30T03:34:05.869" v="4" actId="47"/>
        <pc:sldMkLst>
          <pc:docMk/>
          <pc:sldMk cId="3855531800" sldId="279"/>
        </pc:sldMkLst>
      </pc:sldChg>
      <pc:sldChg chg="del">
        <pc:chgData name="Aakriti Aneja" userId="09ac853b097999f6" providerId="LiveId" clId="{18467C0F-7BA1-45E5-98A3-7817174B13A7}" dt="2023-05-30T03:34:01.139" v="1" actId="47"/>
        <pc:sldMkLst>
          <pc:docMk/>
          <pc:sldMk cId="3891948939" sldId="471"/>
        </pc:sldMkLst>
      </pc:sldChg>
      <pc:sldChg chg="del">
        <pc:chgData name="Aakriti Aneja" userId="09ac853b097999f6" providerId="LiveId" clId="{18467C0F-7BA1-45E5-98A3-7817174B13A7}" dt="2023-05-30T03:34:00.742" v="0" actId="47"/>
        <pc:sldMkLst>
          <pc:docMk/>
          <pc:sldMk cId="2147078294" sldId="472"/>
        </pc:sldMkLst>
      </pc:sldChg>
      <pc:sldChg chg="del">
        <pc:chgData name="Aakriti Aneja" userId="09ac853b097999f6" providerId="LiveId" clId="{18467C0F-7BA1-45E5-98A3-7817174B13A7}" dt="2023-05-30T03:34:02.899" v="2" actId="47"/>
        <pc:sldMkLst>
          <pc:docMk/>
          <pc:sldMk cId="3555809095" sldId="479"/>
        </pc:sldMkLst>
      </pc:sldChg>
      <pc:sldChg chg="del">
        <pc:chgData name="Aakriti Aneja" userId="09ac853b097999f6" providerId="LiveId" clId="{18467C0F-7BA1-45E5-98A3-7817174B13A7}" dt="2023-05-30T03:34:04.136" v="3" actId="47"/>
        <pc:sldMkLst>
          <pc:docMk/>
          <pc:sldMk cId="1781895445" sldId="4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a:t>Hello everyone. We are team who’s on first, group of graduate students from Carlson School of Management. I am Aakriti and I am here with my team – Justin, Divyansh and Ram – and we’re here to present our analysis on trends in Major League Baseball attendance - which can be used to take informed business decisions</a:t>
            </a:r>
          </a:p>
        </p:txBody>
      </p:sp>
    </p:spTree>
    <p:extLst>
      <p:ext uri="{BB962C8B-B14F-4D97-AF65-F5344CB8AC3E}">
        <p14:creationId xmlns:p14="http://schemas.microsoft.com/office/powerpoint/2010/main" val="2683118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7424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We create 10000 different combinations of dates (keeping the 41 day constraint). 10000 different combinations of day/night games. And match those gamedays with the 35 different combinations of series of opponents. We run a 1000 trials with an objective to maximize attendance using Bayesian Search to find the optimal set of parameters in this space.</a:t>
            </a:r>
          </a:p>
          <a:p>
            <a:endParaRPr lang="en-US"/>
          </a:p>
        </p:txBody>
      </p:sp>
    </p:spTree>
    <p:extLst>
      <p:ext uri="{BB962C8B-B14F-4D97-AF65-F5344CB8AC3E}">
        <p14:creationId xmlns:p14="http://schemas.microsoft.com/office/powerpoint/2010/main" val="1483117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a:t>1. June to August are the best months for the AL Central league and are positively correlated to attendance in MN games as well.</a:t>
            </a:r>
          </a:p>
          <a:p>
            <a:r>
              <a:rPr lang="en-US"/>
              <a:t>2. </a:t>
            </a:r>
            <a:r>
              <a:rPr lang="en-US">
                <a:latin typeface="Franklin Gothic Book" panose="020B0503020102020204" pitchFamily="34" charset="0"/>
              </a:rPr>
              <a:t>Identifies optimal combination of Weekday and Day/night scheduling.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atin typeface="Franklin Gothic Book" panose="020B0503020102020204" pitchFamily="34" charset="0"/>
              </a:rPr>
              <a:t>3. </a:t>
            </a:r>
            <a:r>
              <a:rPr lang="en-US" sz="800">
                <a:latin typeface="Franklin Gothic Book" panose="020B0503020102020204" pitchFamily="34" charset="0"/>
              </a:rPr>
              <a:t>Distributes big-ticket opposition so that attendance is maximized throughout the season</a:t>
            </a:r>
          </a:p>
        </p:txBody>
      </p:sp>
    </p:spTree>
    <p:extLst>
      <p:ext uri="{BB962C8B-B14F-4D97-AF65-F5344CB8AC3E}">
        <p14:creationId xmlns:p14="http://schemas.microsoft.com/office/powerpoint/2010/main" val="3673792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a:t>We want to extend a special Thanks to our Faculty Advisor Prof. Mochen Yang and our communication advisor Lee Thomas, for their consultation on this specific project and though out our MSBA journey.</a:t>
            </a:r>
          </a:p>
        </p:txBody>
      </p:sp>
    </p:spTree>
    <p:extLst>
      <p:ext uri="{BB962C8B-B14F-4D97-AF65-F5344CB8AC3E}">
        <p14:creationId xmlns:p14="http://schemas.microsoft.com/office/powerpoint/2010/main" val="3739141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a:t>Thanks for your time to go through our presentation and solution. We’re a team of Business Analytics students, graduating this summer in May. Please feel free to reach out to us if you’d like to talk more about our solution or talk about analytics in general, we would be happy to chat. Our contact information is on the slide, and we would love to hear about your analytics journey and any opportunities you may have for us. </a:t>
            </a:r>
          </a:p>
          <a:p>
            <a:r>
              <a:rPr lang="en-US"/>
              <a:t>Thanks again, and have a great day!</a:t>
            </a:r>
          </a:p>
        </p:txBody>
      </p:sp>
    </p:spTree>
    <p:extLst>
      <p:ext uri="{BB962C8B-B14F-4D97-AF65-F5344CB8AC3E}">
        <p14:creationId xmlns:p14="http://schemas.microsoft.com/office/powerpoint/2010/main" val="2280559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a:t>Baseball has a huge star studded and nostalgic history, and it has always been America’s favorite pastime. </a:t>
            </a:r>
          </a:p>
          <a:p>
            <a:r>
              <a:rPr lang="en-US"/>
              <a:t>But lately baseball has been facing more competition than ever. Competition from streaming services like Netflix, </a:t>
            </a:r>
            <a:r>
              <a:rPr lang="en-US" err="1"/>
              <a:t>Youtube</a:t>
            </a:r>
            <a:r>
              <a:rPr lang="en-US"/>
              <a:t>, Hulu; Video Games; other professional sports like NBA, which has always competed with baseball and even the movies. </a:t>
            </a:r>
          </a:p>
          <a:p>
            <a:r>
              <a:rPr lang="en-US"/>
              <a:t>Baseball has to fight for fan’s attention because of so these entertainment sources </a:t>
            </a:r>
          </a:p>
          <a:p>
            <a:endParaRPr lang="en-US"/>
          </a:p>
          <a:p>
            <a:r>
              <a:rPr lang="en-US"/>
              <a:t>As a Major League Baseball and as a business, we’d want baseball to gain back its fans, and for that we want to deliver best possible experience to the fans. </a:t>
            </a:r>
          </a:p>
          <a:p>
            <a:endParaRPr lang="en-US"/>
          </a:p>
          <a:p>
            <a:r>
              <a:rPr lang="en-US"/>
              <a:t>Knowing what affects attendance and what makes fans show up to the stadiums are a big factor in taking informed business decisions, that can help deliver that best possible fan experience, and, thereby driving profitability for Twins and MLB in general</a:t>
            </a:r>
          </a:p>
        </p:txBody>
      </p:sp>
    </p:spTree>
    <p:extLst>
      <p:ext uri="{BB962C8B-B14F-4D97-AF65-F5344CB8AC3E}">
        <p14:creationId xmlns:p14="http://schemas.microsoft.com/office/powerpoint/2010/main" val="1942803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a:t>And how do we do that, enter our solution!</a:t>
            </a:r>
          </a:p>
          <a:p>
            <a:r>
              <a:rPr lang="en-US"/>
              <a:t>Our solution is a one stop shop to help MLB organizers take informed business decisions. </a:t>
            </a:r>
          </a:p>
          <a:p>
            <a:r>
              <a:rPr lang="en-US"/>
              <a:t>It comprises of two components, an interpretability component that defines what affects and drives attendance, and a predictive component which estimates the expected attendance for games in upcoming season and within season</a:t>
            </a:r>
          </a:p>
          <a:p>
            <a:r>
              <a:rPr lang="en-US"/>
              <a:t>Both of these in tandem can be used to manage finances like operations and marketing budgets and drive profitability &amp; deliver the best possible fan experience</a:t>
            </a:r>
          </a:p>
        </p:txBody>
      </p:sp>
    </p:spTree>
    <p:extLst>
      <p:ext uri="{BB962C8B-B14F-4D97-AF65-F5344CB8AC3E}">
        <p14:creationId xmlns:p14="http://schemas.microsoft.com/office/powerpoint/2010/main" val="3198723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a:solidFill>
                  <a:srgbClr val="002B5C"/>
                </a:solidFill>
                <a:latin typeface="Franklin Gothic Book" panose="020B0503020102020204" pitchFamily="34" charset="0"/>
                <a:ea typeface="Calibri" panose="020F0502020204030204" pitchFamily="34" charset="0"/>
                <a:cs typeface="Calibri" panose="020F0502020204030204" pitchFamily="34" charset="0"/>
              </a:rPr>
              <a:t>Our solution is data driven, and to create this we have used a whole lot of data. </a:t>
            </a:r>
          </a:p>
          <a:p>
            <a:r>
              <a:rPr lang="en-US">
                <a:solidFill>
                  <a:srgbClr val="002B5C"/>
                </a:solidFill>
                <a:latin typeface="Franklin Gothic Book" panose="020B0503020102020204" pitchFamily="34" charset="0"/>
                <a:ea typeface="Calibri" panose="020F0502020204030204" pitchFamily="34" charset="0"/>
                <a:cs typeface="Calibri" panose="020F0502020204030204" pitchFamily="34" charset="0"/>
              </a:rPr>
              <a:t>Our Primary source of data are the game logs, which we used to engineer some new features like win records, team ranks and other. </a:t>
            </a:r>
          </a:p>
          <a:p>
            <a:r>
              <a:rPr lang="en-US">
                <a:solidFill>
                  <a:srgbClr val="002B5C"/>
                </a:solidFill>
                <a:latin typeface="Franklin Gothic Book" panose="020B0503020102020204" pitchFamily="34" charset="0"/>
                <a:ea typeface="Calibri" panose="020F0502020204030204" pitchFamily="34" charset="0"/>
                <a:cs typeface="Calibri" panose="020F0502020204030204" pitchFamily="34" charset="0"/>
              </a:rPr>
              <a:t>We have also used data from external sources, like weather data provided by NOAA and DWD</a:t>
            </a:r>
          </a:p>
          <a:p>
            <a:r>
              <a:rPr lang="en-US">
                <a:solidFill>
                  <a:srgbClr val="002B5C"/>
                </a:solidFill>
                <a:latin typeface="Franklin Gothic Book" panose="020B0503020102020204" pitchFamily="34" charset="0"/>
                <a:ea typeface="Calibri" panose="020F0502020204030204" pitchFamily="34" charset="0"/>
                <a:cs typeface="Calibri" panose="020F0502020204030204" pitchFamily="34" charset="0"/>
              </a:rPr>
              <a:t>Holiday information from Federal Holiday list of the states</a:t>
            </a:r>
          </a:p>
          <a:p>
            <a:r>
              <a:rPr lang="en-US">
                <a:solidFill>
                  <a:srgbClr val="002B5C"/>
                </a:solidFill>
                <a:latin typeface="Franklin Gothic Book" panose="020B0503020102020204" pitchFamily="34" charset="0"/>
                <a:ea typeface="Calibri" panose="020F0502020204030204" pitchFamily="34" charset="0"/>
                <a:cs typeface="Calibri" panose="020F0502020204030204" pitchFamily="34" charset="0"/>
              </a:rPr>
              <a:t>Demographic and Economic indicators like Population, Consumer price index from US bureau of Labor Stats</a:t>
            </a:r>
          </a:p>
          <a:p>
            <a:r>
              <a:rPr lang="en-US">
                <a:solidFill>
                  <a:srgbClr val="002B5C"/>
                </a:solidFill>
                <a:latin typeface="Franklin Gothic Book" panose="020B0503020102020204" pitchFamily="34" charset="0"/>
                <a:ea typeface="Calibri" panose="020F0502020204030204" pitchFamily="34" charset="0"/>
                <a:cs typeface="Calibri" panose="020F0502020204030204" pitchFamily="34" charset="0"/>
              </a:rPr>
              <a:t>And we scraped the web for MLB team information from sources like ESPN and the baseball cube</a:t>
            </a:r>
          </a:p>
          <a:p>
            <a:endParaRPr lang="en-US">
              <a:solidFill>
                <a:srgbClr val="002B5C"/>
              </a:solidFill>
              <a:latin typeface="Franklin Gothic Book" panose="020B0503020102020204" pitchFamily="34" charset="0"/>
              <a:ea typeface="Calibri" panose="020F0502020204030204" pitchFamily="34" charset="0"/>
              <a:cs typeface="Calibri" panose="020F0502020204030204" pitchFamily="34" charset="0"/>
            </a:endParaRPr>
          </a:p>
          <a:p>
            <a:r>
              <a:rPr lang="en-US">
                <a:solidFill>
                  <a:srgbClr val="002B5C"/>
                </a:solidFill>
                <a:latin typeface="Franklin Gothic Book" panose="020B0503020102020204" pitchFamily="34" charset="0"/>
                <a:ea typeface="Calibri" panose="020F0502020204030204" pitchFamily="34" charset="0"/>
                <a:cs typeface="Calibri" panose="020F0502020204030204" pitchFamily="34" charset="0"/>
              </a:rPr>
              <a:t>All of this data comes together in our solution to give us beautiful insights. Let’s take a deeper dive into what our model can do!</a:t>
            </a:r>
          </a:p>
        </p:txBody>
      </p:sp>
    </p:spTree>
    <p:extLst>
      <p:ext uri="{BB962C8B-B14F-4D97-AF65-F5344CB8AC3E}">
        <p14:creationId xmlns:p14="http://schemas.microsoft.com/office/powerpoint/2010/main" val="525124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a:t>Has MIN recovered from Covid effect?</a:t>
            </a:r>
          </a:p>
        </p:txBody>
      </p:sp>
    </p:spTree>
    <p:extLst>
      <p:ext uri="{BB962C8B-B14F-4D97-AF65-F5344CB8AC3E}">
        <p14:creationId xmlns:p14="http://schemas.microsoft.com/office/powerpoint/2010/main" val="173198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IN"/>
              <a:t>1. Day games have become more popular over the years</a:t>
            </a:r>
          </a:p>
          <a:p>
            <a:r>
              <a:rPr lang="en-IN"/>
              <a:t>2. Weekend games attract more fans in 2022 than 2007</a:t>
            </a:r>
          </a:p>
          <a:p>
            <a:r>
              <a:rPr lang="en-IN"/>
              <a:t>3. Weekday games attract less fans in 2022 than 2007</a:t>
            </a:r>
          </a:p>
          <a:p>
            <a:r>
              <a:rPr lang="en-IN"/>
              <a:t>4. On average, when NYA &amp; SEA are visiting teams, they attract more fans in 2022 than 2007 ; when SLN, PIT &amp; BOS are visiting teams, they attract less fans in 2022 than 2007</a:t>
            </a:r>
          </a:p>
          <a:p>
            <a:endParaRPr lang="en-US"/>
          </a:p>
        </p:txBody>
      </p:sp>
    </p:spTree>
    <p:extLst>
      <p:ext uri="{BB962C8B-B14F-4D97-AF65-F5344CB8AC3E}">
        <p14:creationId xmlns:p14="http://schemas.microsoft.com/office/powerpoint/2010/main" val="719986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IN"/>
              <a:t>Now that we looked at a few highlights of our insights, let’s take a look at how our solution fits in, to adding business value. What we aim at doing is to help organizers of MLB take informed business decisions.</a:t>
            </a:r>
          </a:p>
          <a:p>
            <a:endParaRPr lang="en-IN"/>
          </a:p>
          <a:p>
            <a:r>
              <a:rPr lang="en-IN"/>
              <a:t>As we saw, we have an interpretability model, which is a Seasonal ARIMA-X with Linear regression and an Ensemble dynamic predictive model. In tandem, these can be used to make various business decisions such as, operational decisions like staffing; Sales and Revenue decisions like </a:t>
            </a:r>
            <a:r>
              <a:rPr lang="en-US">
                <a:solidFill>
                  <a:srgbClr val="002B5C"/>
                </a:solidFill>
                <a:latin typeface="Franklin Gothic Book" panose="020B0503020102020204" pitchFamily="34" charset="0"/>
                <a:ea typeface="Calibri" panose="020F0502020204030204" pitchFamily="34" charset="0"/>
                <a:cs typeface="Calibri" panose="020F0502020204030204" pitchFamily="34" charset="0"/>
              </a:rPr>
              <a:t>Promotions </a:t>
            </a:r>
            <a:r>
              <a:rPr lang="en-IN"/>
              <a:t>and Financial &amp; Strategic decisions like Budgeting.</a:t>
            </a:r>
          </a:p>
          <a:p>
            <a:endParaRPr lang="en-IN"/>
          </a:p>
          <a:p>
            <a:r>
              <a:rPr lang="en-IN"/>
              <a:t>I would like to take a couple of examples to show how this could be done.</a:t>
            </a:r>
          </a:p>
        </p:txBody>
      </p:sp>
    </p:spTree>
    <p:extLst>
      <p:ext uri="{BB962C8B-B14F-4D97-AF65-F5344CB8AC3E}">
        <p14:creationId xmlns:p14="http://schemas.microsoft.com/office/powerpoint/2010/main" val="3793236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a:t>Alright, this is an interesting one, the chart on the left shows % attendance on specific US Federal Holidays. Attendance is on average high for holidays in general ,as we saw earlier. But I want to focus on the last bar with low attendance, which is Independence day observed. It usually occurs during a Friday or a Monday – indicating long weekends. It could be that fans prefer to go out of station or visit family far away during these long weekends.</a:t>
            </a:r>
          </a:p>
          <a:p>
            <a:endParaRPr lang="en-US"/>
          </a:p>
          <a:p>
            <a:r>
              <a:rPr lang="en-US"/>
              <a:t>Equipped with this knowledge and the predictions from the model, what can we do?</a:t>
            </a:r>
          </a:p>
          <a:p>
            <a:r>
              <a:rPr lang="en-US"/>
              <a:t>One, for example, optimizing number of concession stands and staffing requirements on these holidays.</a:t>
            </a:r>
          </a:p>
          <a:p>
            <a:r>
              <a:rPr lang="en-US"/>
              <a:t>Or, a potential special event placement – to attract more people and encourage them to stay back for the game.</a:t>
            </a:r>
          </a:p>
          <a:p>
            <a:r>
              <a:rPr lang="en-US"/>
              <a:t>On the other hand – from a marketing budget optimization lens – we may not want to spend too much on marketing games that are expected to get high attendance due the attendance driving holidays.</a:t>
            </a:r>
          </a:p>
        </p:txBody>
      </p:sp>
    </p:spTree>
    <p:extLst>
      <p:ext uri="{BB962C8B-B14F-4D97-AF65-F5344CB8AC3E}">
        <p14:creationId xmlns:p14="http://schemas.microsoft.com/office/powerpoint/2010/main" val="2870576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a:t>To show another example, from our interpretability model, we found that teams and players are the largest significant factors driving attendance, meaning good teams and good players cumulatively bring in more attendance than any other factor.</a:t>
            </a:r>
          </a:p>
          <a:p>
            <a:r>
              <a:rPr lang="en-US"/>
              <a:t>Here, we’ve listed down top visiting teams for the Twins.</a:t>
            </a:r>
          </a:p>
          <a:p>
            <a:endParaRPr lang="en-US"/>
          </a:p>
          <a:p>
            <a:r>
              <a:rPr lang="en-US"/>
              <a:t>Again, with this quantifiable knowledge of good vs bad teams and the predicted attendance for these games, what can we do?</a:t>
            </a:r>
          </a:p>
          <a:p>
            <a:pPr marL="228600" indent="-228600">
              <a:buAutoNum type="arabicPeriod"/>
            </a:pPr>
            <a:r>
              <a:rPr lang="en-US"/>
              <a:t> Have special events to offset low attendance when worse teams come down to play</a:t>
            </a:r>
          </a:p>
          <a:p>
            <a:pPr marL="228600" indent="-228600">
              <a:buAutoNum type="arabicPeriod"/>
            </a:pPr>
            <a:r>
              <a:rPr lang="en-US"/>
              <a:t> Or market specific teams and specific players in teams, for example, even if a team doesn’t do well, if players in the team are popular, we can leverage this effect to publicize the game.</a:t>
            </a:r>
          </a:p>
          <a:p>
            <a:pPr marL="228600" indent="-228600">
              <a:buAutoNum type="arabicPeriod"/>
            </a:pPr>
            <a:endParaRPr lang="en-US"/>
          </a:p>
          <a:p>
            <a:pPr marL="0" indent="0">
              <a:buNone/>
            </a:pPr>
            <a:r>
              <a:rPr lang="en-US"/>
              <a:t>With that, let’s now take a look at our Schedule Optimizer for the Twins</a:t>
            </a:r>
          </a:p>
        </p:txBody>
      </p:sp>
    </p:spTree>
    <p:extLst>
      <p:ext uri="{BB962C8B-B14F-4D97-AF65-F5344CB8AC3E}">
        <p14:creationId xmlns:p14="http://schemas.microsoft.com/office/powerpoint/2010/main" val="3947257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Image 0" descr="preencoded.png">
            <a:extLst>
              <a:ext uri="{FF2B5EF4-FFF2-40B4-BE49-F238E27FC236}">
                <a16:creationId xmlns:a16="http://schemas.microsoft.com/office/drawing/2014/main" id="{69AD8A2D-4A1D-AB9A-74F0-824A2B8EF9CA}"/>
              </a:ext>
            </a:extLst>
          </p:cNvPr>
          <p:cNvSpPr/>
          <p:nvPr userDrawn="1"/>
        </p:nvSpPr>
        <p:spPr>
          <a:xfrm>
            <a:off x="6896100" y="-1905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rgbClr val="D31145"/>
          </a:solidFill>
          <a:ln w="4763" cap="flat">
            <a:solidFill>
              <a:srgbClr val="D31145"/>
            </a:solidFill>
            <a:prstDash val="solid"/>
            <a:miter/>
          </a:ln>
        </p:spPr>
        <p:txBody>
          <a:bodyPr rtlCol="0" anchor="ctr">
            <a:noAutofit/>
          </a:bodyPr>
          <a:lstStyle/>
          <a:p>
            <a:endParaRPr lang="en-US"/>
          </a:p>
        </p:txBody>
      </p:sp>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74494"/>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rgbClr val="002B5C"/>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21266"/>
            <a:ext cx="6803142" cy="5119570"/>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grpSp>
        <p:nvGrpSpPr>
          <p:cNvPr id="3" name="squares">
            <a:extLst>
              <a:ext uri="{FF2B5EF4-FFF2-40B4-BE49-F238E27FC236}">
                <a16:creationId xmlns:a16="http://schemas.microsoft.com/office/drawing/2014/main" id="{4D8FCEBF-C949-8CAA-2424-56D805EE88F1}"/>
              </a:ext>
            </a:extLst>
          </p:cNvPr>
          <p:cNvGrpSpPr/>
          <p:nvPr userDrawn="1"/>
        </p:nvGrpSpPr>
        <p:grpSpPr>
          <a:xfrm>
            <a:off x="0" y="531747"/>
            <a:ext cx="1622332" cy="805061"/>
            <a:chOff x="0" y="2343311"/>
            <a:chExt cx="1217066" cy="603796"/>
          </a:xfrm>
        </p:grpSpPr>
        <p:sp>
          <p:nvSpPr>
            <p:cNvPr id="6" name="Rounded Rectangle 7">
              <a:extLst>
                <a:ext uri="{FF2B5EF4-FFF2-40B4-BE49-F238E27FC236}">
                  <a16:creationId xmlns:a16="http://schemas.microsoft.com/office/drawing/2014/main" id="{DE3BE24C-204A-8EF6-DA22-3B6596E4F247}"/>
                </a:ext>
              </a:extLst>
            </p:cNvPr>
            <p:cNvSpPr/>
            <p:nvPr/>
          </p:nvSpPr>
          <p:spPr>
            <a:xfrm>
              <a:off x="787514" y="2347123"/>
              <a:ext cx="429552" cy="599984"/>
            </a:xfrm>
            <a:prstGeom prst="round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ounded Rectangle 8">
              <a:extLst>
                <a:ext uri="{FF2B5EF4-FFF2-40B4-BE49-F238E27FC236}">
                  <a16:creationId xmlns:a16="http://schemas.microsoft.com/office/drawing/2014/main" id="{581D4F57-D712-3990-91E6-96BDFAC1AB1E}"/>
                </a:ext>
              </a:extLst>
            </p:cNvPr>
            <p:cNvSpPr/>
            <p:nvPr/>
          </p:nvSpPr>
          <p:spPr>
            <a:xfrm>
              <a:off x="286370" y="2347123"/>
              <a:ext cx="429552" cy="599984"/>
            </a:xfrm>
            <a:prstGeom prst="roundRect">
              <a:avLst/>
            </a:prstGeom>
            <a:solidFill>
              <a:srgbClr val="D31145"/>
            </a:solidFill>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ound Same Side Corner Rectangle 9">
              <a:extLst>
                <a:ext uri="{FF2B5EF4-FFF2-40B4-BE49-F238E27FC236}">
                  <a16:creationId xmlns:a16="http://schemas.microsoft.com/office/drawing/2014/main" id="{86007B9D-58A3-6102-7166-15811B513EED}"/>
                </a:ext>
              </a:extLst>
            </p:cNvPr>
            <p:cNvSpPr/>
            <p:nvPr/>
          </p:nvSpPr>
          <p:spPr>
            <a:xfrm rot="5400000">
              <a:off x="-192604" y="2535915"/>
              <a:ext cx="599986" cy="214778"/>
            </a:xfrm>
            <a:prstGeom prst="round2SameRect">
              <a:avLst>
                <a:gd name="adj1" fmla="val 29167"/>
                <a:gd name="adj2" fmla="val 0"/>
              </a:avLst>
            </a:prstGeom>
            <a:solidFill>
              <a:srgbClr val="B9975B"/>
            </a:solidFill>
            <a:ln>
              <a:solidFill>
                <a:srgbClr val="B99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9402F8F-AEFC-1BD7-DD40-E57C7C1B0C57}"/>
              </a:ext>
            </a:extLst>
          </p:cNvPr>
          <p:cNvPicPr>
            <a:picLocks noChangeAspect="1"/>
          </p:cNvPicPr>
          <p:nvPr userDrawn="1"/>
        </p:nvPicPr>
        <p:blipFill rotWithShape="1">
          <a:blip r:embed="rId2"/>
          <a:srcRect r="29683" b="30244"/>
          <a:stretch/>
        </p:blipFill>
        <p:spPr>
          <a:xfrm>
            <a:off x="10202457" y="4868833"/>
            <a:ext cx="1993392" cy="1990268"/>
          </a:xfrm>
          <a:prstGeom prst="rect">
            <a:avLst/>
          </a:prstGeom>
        </p:spPr>
      </p:pic>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a:xfrm>
            <a:off x="11094235" y="6217894"/>
            <a:ext cx="987552" cy="274320"/>
          </a:xfrm>
        </p:spPr>
        <p:txBody>
          <a:bodyPr/>
          <a:lstStyle>
            <a:lvl1pPr>
              <a:defRPr>
                <a:solidFill>
                  <a:schemeClr val="bg1"/>
                </a:solidFill>
              </a:defRPr>
            </a:lvl1pPr>
          </a:lstStyle>
          <a:p>
            <a:fld id="{48F63A3B-78C7-47BE-AE5E-E10140E04643}" type="slidenum">
              <a:rPr lang="en-US" smtClean="0"/>
              <a:pPr/>
              <a:t>‹#›</a:t>
            </a:fld>
            <a:endParaRPr lang="en-US"/>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grpSp>
        <p:nvGrpSpPr>
          <p:cNvPr id="18" name="squares">
            <a:extLst>
              <a:ext uri="{FF2B5EF4-FFF2-40B4-BE49-F238E27FC236}">
                <a16:creationId xmlns:a16="http://schemas.microsoft.com/office/drawing/2014/main" id="{1899BCA4-8A8A-BDED-F2A9-CA0CED2C7CDF}"/>
              </a:ext>
            </a:extLst>
          </p:cNvPr>
          <p:cNvGrpSpPr/>
          <p:nvPr userDrawn="1"/>
        </p:nvGrpSpPr>
        <p:grpSpPr>
          <a:xfrm>
            <a:off x="0" y="531747"/>
            <a:ext cx="1622332" cy="805061"/>
            <a:chOff x="0" y="2343311"/>
            <a:chExt cx="1217066" cy="603796"/>
          </a:xfrm>
        </p:grpSpPr>
        <p:sp>
          <p:nvSpPr>
            <p:cNvPr id="19" name="Rounded Rectangle 7">
              <a:extLst>
                <a:ext uri="{FF2B5EF4-FFF2-40B4-BE49-F238E27FC236}">
                  <a16:creationId xmlns:a16="http://schemas.microsoft.com/office/drawing/2014/main" id="{537EAF11-23B1-E854-E799-6639D0671391}"/>
                </a:ext>
              </a:extLst>
            </p:cNvPr>
            <p:cNvSpPr/>
            <p:nvPr/>
          </p:nvSpPr>
          <p:spPr>
            <a:xfrm>
              <a:off x="787514" y="2347123"/>
              <a:ext cx="429552" cy="599984"/>
            </a:xfrm>
            <a:prstGeom prst="round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ounded Rectangle 8">
              <a:extLst>
                <a:ext uri="{FF2B5EF4-FFF2-40B4-BE49-F238E27FC236}">
                  <a16:creationId xmlns:a16="http://schemas.microsoft.com/office/drawing/2014/main" id="{EF6C30AC-569F-0180-7B9C-A23AA6C56420}"/>
                </a:ext>
              </a:extLst>
            </p:cNvPr>
            <p:cNvSpPr/>
            <p:nvPr/>
          </p:nvSpPr>
          <p:spPr>
            <a:xfrm>
              <a:off x="286370" y="2347123"/>
              <a:ext cx="429552" cy="599984"/>
            </a:xfrm>
            <a:prstGeom prst="roundRect">
              <a:avLst/>
            </a:prstGeom>
            <a:solidFill>
              <a:srgbClr val="D31145"/>
            </a:solidFill>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ound Same Side Corner Rectangle 9">
              <a:extLst>
                <a:ext uri="{FF2B5EF4-FFF2-40B4-BE49-F238E27FC236}">
                  <a16:creationId xmlns:a16="http://schemas.microsoft.com/office/drawing/2014/main" id="{13A9E572-1D80-2160-ED23-51C5461E5742}"/>
                </a:ext>
              </a:extLst>
            </p:cNvPr>
            <p:cNvSpPr/>
            <p:nvPr/>
          </p:nvSpPr>
          <p:spPr>
            <a:xfrm rot="5400000">
              <a:off x="-192604" y="2535915"/>
              <a:ext cx="599986" cy="214778"/>
            </a:xfrm>
            <a:prstGeom prst="round2SameRect">
              <a:avLst>
                <a:gd name="adj1" fmla="val 29167"/>
                <a:gd name="adj2" fmla="val 0"/>
              </a:avLst>
            </a:prstGeom>
            <a:solidFill>
              <a:srgbClr val="B9975B"/>
            </a:solidFill>
            <a:ln>
              <a:solidFill>
                <a:srgbClr val="B99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cstate="screen">
            <a:extLst>
              <a:ext uri="{28A0092B-C50C-407E-A947-70E740481C1C}">
                <a14:useLocalDpi xmlns:a14="http://schemas.microsoft.com/office/drawing/2010/main"/>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cstate="screen">
            <a:extLst>
              <a:ext uri="{28A0092B-C50C-407E-A947-70E740481C1C}">
                <a14:useLocalDpi xmlns:a14="http://schemas.microsoft.com/office/drawing/2010/main"/>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a:xfrm>
            <a:off x="621792" y="457200"/>
            <a:ext cx="3200400" cy="274320"/>
          </a:xfrm>
          <a:prstGeom prst="rect">
            <a:avLst/>
          </a:prstGeom>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rgbClr val="D31145"/>
          </a:solidFill>
          <a:ln w="4756" cap="flat">
            <a:noFill/>
            <a:prstDash val="solid"/>
            <a:miter/>
          </a:ln>
        </p:spPr>
        <p:txBody>
          <a:bodyPr rtlCol="0" anchor="ctr"/>
          <a:lstStyle/>
          <a:p>
            <a:endParaRPr lang="en-US"/>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rgbClr val="002B5C"/>
          </a:solidFill>
          <a:ln w="4763" cap="flat">
            <a:noFill/>
            <a:prstDash val="solid"/>
            <a:miter/>
          </a:ln>
        </p:spPr>
        <p:txBody>
          <a:bodyPr rtlCol="0" anchor="ctr"/>
          <a:lstStyle/>
          <a:p>
            <a:endParaRPr lang="en-US"/>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0" y="4594339"/>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rgbClr val="AEABAB"/>
          </a:solidFill>
          <a:ln w="5083" cap="flat">
            <a:noFill/>
            <a:prstDash val="solid"/>
            <a:miter/>
          </a:ln>
        </p:spPr>
        <p:txBody>
          <a:bodyPr rtlCol="0" anchor="ctr"/>
          <a:lstStyle/>
          <a:p>
            <a:endParaRPr lang="en-US"/>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cstate="screen">
            <a:extLst>
              <a:ext uri="{28A0092B-C50C-407E-A947-70E740481C1C}">
                <a14:useLocalDpi xmlns:a14="http://schemas.microsoft.com/office/drawing/2010/main"/>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a:xfrm>
            <a:off x="621792" y="457200"/>
            <a:ext cx="3200400" cy="274320"/>
          </a:xfrm>
          <a:prstGeom prst="rect">
            <a:avLst/>
          </a:prstGeom>
        </p:spPr>
        <p:txBody>
          <a:bodyPr/>
          <a:lstStyle/>
          <a:p>
            <a:r>
              <a:rPr lang="en-US"/>
              <a:t>Presentation title</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cstate="screen">
            <a:extLst>
              <a:ext uri="{28A0092B-C50C-407E-A947-70E740481C1C}">
                <a14:useLocalDpi xmlns:a14="http://schemas.microsoft.com/office/drawing/2010/main"/>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cstate="screen">
            <a:extLst>
              <a:ext uri="{28A0092B-C50C-407E-A947-70E740481C1C}">
                <a14:useLocalDpi xmlns:a14="http://schemas.microsoft.com/office/drawing/2010/main"/>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cstate="screen">
            <a:extLst>
              <a:ext uri="{28A0092B-C50C-407E-A947-70E740481C1C}">
                <a14:useLocalDpi xmlns:a14="http://schemas.microsoft.com/office/drawing/2010/main"/>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a:xfrm>
            <a:off x="621792" y="457200"/>
            <a:ext cx="3200400" cy="274320"/>
          </a:xfrm>
          <a:prstGeom prst="rect">
            <a:avLst/>
          </a:prstGeom>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621792" y="457200"/>
            <a:ext cx="3200400" cy="274320"/>
          </a:xfrm>
          <a:prstGeom prst="rect">
            <a:avLst/>
          </a:prstGeom>
        </p:spPr>
        <p:txBody>
          <a:bodyPr/>
          <a:lstStyle/>
          <a:p>
            <a:r>
              <a:rPr lang="en-US"/>
              <a:t>Presentation title</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3" name="Footer Placeholder 2"/>
          <p:cNvSpPr>
            <a:spLocks noGrp="1"/>
          </p:cNvSpPr>
          <p:nvPr>
            <p:ph type="ftr" sz="quarter" idx="11"/>
          </p:nvPr>
        </p:nvSpPr>
        <p:spPr>
          <a:xfrm>
            <a:off x="621792" y="457200"/>
            <a:ext cx="3200400" cy="274320"/>
          </a:xfrm>
          <a:prstGeom prst="rect">
            <a:avLst/>
          </a:prstGeom>
        </p:spPr>
        <p:txBody>
          <a:bodyPr/>
          <a:lstStyle/>
          <a:p>
            <a:r>
              <a:rPr lang="en-US"/>
              <a:t>Presentation title</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a:xfrm>
            <a:off x="621792" y="457200"/>
            <a:ext cx="3200400" cy="274320"/>
          </a:xfrm>
          <a:prstGeom prst="rect">
            <a:avLst/>
          </a:prstGeom>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a:solidFill>
            <a:srgbClr val="002B5C"/>
          </a:solidFill>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a:xfrm>
            <a:off x="621792" y="457200"/>
            <a:ext cx="3200400" cy="274320"/>
          </a:xfrm>
          <a:prstGeom prst="rect">
            <a:avLst/>
          </a:prstGeom>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rgbClr val="002B5C"/>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userDrawn="1">
            <p:ph type="ftr" sz="quarter" idx="11"/>
          </p:nvPr>
        </p:nvSpPr>
        <p:spPr>
          <a:xfrm>
            <a:off x="4224528" y="457200"/>
            <a:ext cx="3200400" cy="274320"/>
          </a:xfrm>
          <a:prstGeom prst="rect">
            <a:avLst/>
          </a:prstGeom>
        </p:spPr>
        <p:txBody>
          <a:bodyPr>
            <a:noAutofit/>
          </a:bodyPr>
          <a:lstStyle/>
          <a:p>
            <a:r>
              <a:rPr lang="en-US"/>
              <a:t>Presentation title</a:t>
            </a:r>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3">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621792" y="457200"/>
            <a:ext cx="3200400" cy="274320"/>
          </a:xfrm>
          <a:prstGeom prst="rect">
            <a:avLst/>
          </a:prstGeom>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grpSp>
        <p:nvGrpSpPr>
          <p:cNvPr id="4" name="squares">
            <a:extLst>
              <a:ext uri="{FF2B5EF4-FFF2-40B4-BE49-F238E27FC236}">
                <a16:creationId xmlns:a16="http://schemas.microsoft.com/office/drawing/2014/main" id="{9F193E17-A6C1-61D4-3918-47D9B532A7F7}"/>
              </a:ext>
            </a:extLst>
          </p:cNvPr>
          <p:cNvGrpSpPr/>
          <p:nvPr userDrawn="1"/>
        </p:nvGrpSpPr>
        <p:grpSpPr>
          <a:xfrm>
            <a:off x="0" y="531747"/>
            <a:ext cx="1622332" cy="805061"/>
            <a:chOff x="0" y="2343311"/>
            <a:chExt cx="1217066" cy="603796"/>
          </a:xfrm>
        </p:grpSpPr>
        <p:sp>
          <p:nvSpPr>
            <p:cNvPr id="5" name="Rounded Rectangle 7">
              <a:extLst>
                <a:ext uri="{FF2B5EF4-FFF2-40B4-BE49-F238E27FC236}">
                  <a16:creationId xmlns:a16="http://schemas.microsoft.com/office/drawing/2014/main" id="{570DA082-3E18-93CC-2182-AF2BB33F820F}"/>
                </a:ext>
              </a:extLst>
            </p:cNvPr>
            <p:cNvSpPr/>
            <p:nvPr/>
          </p:nvSpPr>
          <p:spPr>
            <a:xfrm>
              <a:off x="787514" y="2347123"/>
              <a:ext cx="429552" cy="599984"/>
            </a:xfrm>
            <a:prstGeom prst="round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ounded Rectangle 8">
              <a:extLst>
                <a:ext uri="{FF2B5EF4-FFF2-40B4-BE49-F238E27FC236}">
                  <a16:creationId xmlns:a16="http://schemas.microsoft.com/office/drawing/2014/main" id="{F2090CD9-33F6-7079-4C41-737A688E00AF}"/>
                </a:ext>
              </a:extLst>
            </p:cNvPr>
            <p:cNvSpPr/>
            <p:nvPr/>
          </p:nvSpPr>
          <p:spPr>
            <a:xfrm>
              <a:off x="286370" y="2347123"/>
              <a:ext cx="429552" cy="599984"/>
            </a:xfrm>
            <a:prstGeom prst="roundRect">
              <a:avLst/>
            </a:prstGeom>
            <a:solidFill>
              <a:srgbClr val="D31145"/>
            </a:solidFill>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 Same Side Corner Rectangle 9">
              <a:extLst>
                <a:ext uri="{FF2B5EF4-FFF2-40B4-BE49-F238E27FC236}">
                  <a16:creationId xmlns:a16="http://schemas.microsoft.com/office/drawing/2014/main" id="{C374E1B3-C70F-2AC3-F782-8797827A7D29}"/>
                </a:ext>
              </a:extLst>
            </p:cNvPr>
            <p:cNvSpPr/>
            <p:nvPr/>
          </p:nvSpPr>
          <p:spPr>
            <a:xfrm rot="5400000">
              <a:off x="-192604" y="2535915"/>
              <a:ext cx="599986" cy="214778"/>
            </a:xfrm>
            <a:prstGeom prst="round2SameRect">
              <a:avLst>
                <a:gd name="adj1" fmla="val 29167"/>
                <a:gd name="adj2" fmla="val 0"/>
              </a:avLst>
            </a:prstGeom>
            <a:solidFill>
              <a:srgbClr val="B9975B"/>
            </a:solidFill>
            <a:ln>
              <a:solidFill>
                <a:srgbClr val="B99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rgbClr val="002B5C"/>
          </a:solidFill>
          <a:ln w="7045" cap="flat">
            <a:noFill/>
            <a:prstDash val="solid"/>
            <a:miter/>
          </a:ln>
        </p:spPr>
        <p:txBody>
          <a:bodyPr rtlCol="0" anchor="ctr">
            <a:noAutofit/>
          </a:bodyPr>
          <a:lstStyle/>
          <a:p>
            <a:endParaRPr lang="en-US"/>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rgbClr val="D3114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rgbClr val="AE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a:t>Title</a:t>
            </a:r>
          </a:p>
        </p:txBody>
      </p:sp>
      <p:grpSp>
        <p:nvGrpSpPr>
          <p:cNvPr id="3" name="squares">
            <a:extLst>
              <a:ext uri="{FF2B5EF4-FFF2-40B4-BE49-F238E27FC236}">
                <a16:creationId xmlns:a16="http://schemas.microsoft.com/office/drawing/2014/main" id="{0CE1120D-2AA7-0577-FEAA-046ED31DE532}"/>
              </a:ext>
            </a:extLst>
          </p:cNvPr>
          <p:cNvGrpSpPr/>
          <p:nvPr userDrawn="1"/>
        </p:nvGrpSpPr>
        <p:grpSpPr>
          <a:xfrm>
            <a:off x="0" y="531747"/>
            <a:ext cx="1622332" cy="805061"/>
            <a:chOff x="0" y="2343311"/>
            <a:chExt cx="1217066" cy="603796"/>
          </a:xfrm>
        </p:grpSpPr>
        <p:sp>
          <p:nvSpPr>
            <p:cNvPr id="6" name="Rounded Rectangle 7">
              <a:extLst>
                <a:ext uri="{FF2B5EF4-FFF2-40B4-BE49-F238E27FC236}">
                  <a16:creationId xmlns:a16="http://schemas.microsoft.com/office/drawing/2014/main" id="{43289FE0-793E-9313-439A-CA98F50883BF}"/>
                </a:ext>
              </a:extLst>
            </p:cNvPr>
            <p:cNvSpPr/>
            <p:nvPr/>
          </p:nvSpPr>
          <p:spPr>
            <a:xfrm>
              <a:off x="787514" y="2347123"/>
              <a:ext cx="429552" cy="599984"/>
            </a:xfrm>
            <a:prstGeom prst="round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ounded Rectangle 8">
              <a:extLst>
                <a:ext uri="{FF2B5EF4-FFF2-40B4-BE49-F238E27FC236}">
                  <a16:creationId xmlns:a16="http://schemas.microsoft.com/office/drawing/2014/main" id="{75D0C549-5AB1-53C5-43C9-EC8D4C209E68}"/>
                </a:ext>
              </a:extLst>
            </p:cNvPr>
            <p:cNvSpPr/>
            <p:nvPr/>
          </p:nvSpPr>
          <p:spPr>
            <a:xfrm>
              <a:off x="286370" y="2347123"/>
              <a:ext cx="429552" cy="599984"/>
            </a:xfrm>
            <a:prstGeom prst="roundRect">
              <a:avLst/>
            </a:prstGeom>
            <a:solidFill>
              <a:srgbClr val="D31145"/>
            </a:solidFill>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 Same Side Corner Rectangle 9">
              <a:extLst>
                <a:ext uri="{FF2B5EF4-FFF2-40B4-BE49-F238E27FC236}">
                  <a16:creationId xmlns:a16="http://schemas.microsoft.com/office/drawing/2014/main" id="{0C51BD1E-FEF8-A840-09D9-2C1C5CF1EA1D}"/>
                </a:ext>
              </a:extLst>
            </p:cNvPr>
            <p:cNvSpPr/>
            <p:nvPr/>
          </p:nvSpPr>
          <p:spPr>
            <a:xfrm rot="5400000">
              <a:off x="-192604" y="2535915"/>
              <a:ext cx="599986" cy="214778"/>
            </a:xfrm>
            <a:prstGeom prst="round2SameRect">
              <a:avLst>
                <a:gd name="adj1" fmla="val 29167"/>
                <a:gd name="adj2" fmla="val 0"/>
              </a:avLst>
            </a:prstGeom>
            <a:solidFill>
              <a:srgbClr val="B9975B"/>
            </a:solidFill>
            <a:ln>
              <a:solidFill>
                <a:srgbClr val="B99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a:t>Title</a:t>
            </a:r>
          </a:p>
        </p:txBody>
      </p:sp>
      <p:grpSp>
        <p:nvGrpSpPr>
          <p:cNvPr id="3" name="squares">
            <a:extLst>
              <a:ext uri="{FF2B5EF4-FFF2-40B4-BE49-F238E27FC236}">
                <a16:creationId xmlns:a16="http://schemas.microsoft.com/office/drawing/2014/main" id="{43AD9D05-8C44-5855-C4D8-F6B3E76AF26C}"/>
              </a:ext>
            </a:extLst>
          </p:cNvPr>
          <p:cNvGrpSpPr/>
          <p:nvPr userDrawn="1"/>
        </p:nvGrpSpPr>
        <p:grpSpPr>
          <a:xfrm>
            <a:off x="0" y="531747"/>
            <a:ext cx="1622332" cy="805061"/>
            <a:chOff x="0" y="2343311"/>
            <a:chExt cx="1217066" cy="603796"/>
          </a:xfrm>
        </p:grpSpPr>
        <p:sp>
          <p:nvSpPr>
            <p:cNvPr id="6" name="Rounded Rectangle 7">
              <a:extLst>
                <a:ext uri="{FF2B5EF4-FFF2-40B4-BE49-F238E27FC236}">
                  <a16:creationId xmlns:a16="http://schemas.microsoft.com/office/drawing/2014/main" id="{F859E8EE-D335-F529-28BB-32570BAF910B}"/>
                </a:ext>
              </a:extLst>
            </p:cNvPr>
            <p:cNvSpPr/>
            <p:nvPr/>
          </p:nvSpPr>
          <p:spPr>
            <a:xfrm>
              <a:off x="787514" y="2347123"/>
              <a:ext cx="429552" cy="599984"/>
            </a:xfrm>
            <a:prstGeom prst="round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ounded Rectangle 8">
              <a:extLst>
                <a:ext uri="{FF2B5EF4-FFF2-40B4-BE49-F238E27FC236}">
                  <a16:creationId xmlns:a16="http://schemas.microsoft.com/office/drawing/2014/main" id="{358E6808-C5E9-0234-9D67-5ADE4364B096}"/>
                </a:ext>
              </a:extLst>
            </p:cNvPr>
            <p:cNvSpPr/>
            <p:nvPr/>
          </p:nvSpPr>
          <p:spPr>
            <a:xfrm>
              <a:off x="286370" y="2347123"/>
              <a:ext cx="429552" cy="599984"/>
            </a:xfrm>
            <a:prstGeom prst="roundRect">
              <a:avLst/>
            </a:prstGeom>
            <a:solidFill>
              <a:srgbClr val="D31145"/>
            </a:solidFill>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ound Same Side Corner Rectangle 9">
              <a:extLst>
                <a:ext uri="{FF2B5EF4-FFF2-40B4-BE49-F238E27FC236}">
                  <a16:creationId xmlns:a16="http://schemas.microsoft.com/office/drawing/2014/main" id="{D795DEEB-BD51-FD14-41A9-53F0D6DABD3B}"/>
                </a:ext>
              </a:extLst>
            </p:cNvPr>
            <p:cNvSpPr/>
            <p:nvPr/>
          </p:nvSpPr>
          <p:spPr>
            <a:xfrm rot="5400000">
              <a:off x="-192604" y="2535915"/>
              <a:ext cx="599986" cy="214778"/>
            </a:xfrm>
            <a:prstGeom prst="round2SameRect">
              <a:avLst>
                <a:gd name="adj1" fmla="val 29167"/>
                <a:gd name="adj2" fmla="val 0"/>
              </a:avLst>
            </a:prstGeom>
            <a:solidFill>
              <a:srgbClr val="B9975B"/>
            </a:solidFill>
            <a:ln>
              <a:solidFill>
                <a:srgbClr val="B99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888" y="550230"/>
            <a:ext cx="10671048" cy="768096"/>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758952" y="187219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0936224" y="620598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a:p>
        </p:txBody>
      </p:sp>
      <p:grpSp>
        <p:nvGrpSpPr>
          <p:cNvPr id="4" name="bottom graphic">
            <a:extLst>
              <a:ext uri="{FF2B5EF4-FFF2-40B4-BE49-F238E27FC236}">
                <a16:creationId xmlns:a16="http://schemas.microsoft.com/office/drawing/2014/main" id="{9C5E3E10-B052-B31E-425E-558DFD5F3E95}"/>
              </a:ext>
            </a:extLst>
          </p:cNvPr>
          <p:cNvGrpSpPr/>
          <p:nvPr userDrawn="1"/>
        </p:nvGrpSpPr>
        <p:grpSpPr>
          <a:xfrm>
            <a:off x="0" y="5409216"/>
            <a:ext cx="12188825" cy="1462483"/>
            <a:chOff x="0" y="4056912"/>
            <a:chExt cx="9144000" cy="1096862"/>
          </a:xfrm>
        </p:grpSpPr>
        <p:sp>
          <p:nvSpPr>
            <p:cNvPr id="7" name="Freeform 19">
              <a:extLst>
                <a:ext uri="{FF2B5EF4-FFF2-40B4-BE49-F238E27FC236}">
                  <a16:creationId xmlns:a16="http://schemas.microsoft.com/office/drawing/2014/main" id="{C85DFE17-E94F-DC52-FFF2-E1830971D691}"/>
                </a:ext>
              </a:extLst>
            </p:cNvPr>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2">
              <a:extLst>
                <a:ext uri="{FF2B5EF4-FFF2-40B4-BE49-F238E27FC236}">
                  <a16:creationId xmlns:a16="http://schemas.microsoft.com/office/drawing/2014/main" id="{059C253C-0647-435E-1116-1C939D9F6361}"/>
                </a:ext>
              </a:extLst>
            </p:cNvPr>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none" baseline="0">
          <a:solidFill>
            <a:schemeClr val="accent6"/>
          </a:solidFill>
          <a:latin typeface="Calibri" panose="020F0502020204030204" pitchFamily="34" charset="0"/>
          <a:ea typeface="Calibri" panose="020F0502020204030204" pitchFamily="34" charset="0"/>
          <a:cs typeface="Calibri" panose="020F0502020204030204" pitchFamily="34" charset="0"/>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Calibri" panose="020F0502020204030204" pitchFamily="34" charset="0"/>
          <a:ea typeface="Calibri" panose="020F0502020204030204" pitchFamily="34" charset="0"/>
          <a:cs typeface="Calibri" panose="020F0502020204030204" pitchFamily="34" charset="0"/>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Calibri" panose="020F0502020204030204" pitchFamily="34" charset="0"/>
          <a:ea typeface="Calibri" panose="020F0502020204030204" pitchFamily="34" charset="0"/>
          <a:cs typeface="Calibri" panose="020F0502020204030204" pitchFamily="34" charset="0"/>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Calibri" panose="020F0502020204030204" pitchFamily="34" charset="0"/>
          <a:ea typeface="Calibri" panose="020F0502020204030204" pitchFamily="34" charset="0"/>
          <a:cs typeface="Calibri" panose="020F0502020204030204" pitchFamily="34" charset="0"/>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Calibri" panose="020F0502020204030204" pitchFamily="34" charset="0"/>
          <a:ea typeface="Calibri" panose="020F0502020204030204" pitchFamily="34" charset="0"/>
          <a:cs typeface="Calibri" panose="020F0502020204030204" pitchFamily="34" charset="0"/>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sv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4.png"/><Relationship Id="rId7" Type="http://schemas.openxmlformats.org/officeDocument/2006/relationships/image" Target="../media/image31.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4.png"/><Relationship Id="rId7" Type="http://schemas.openxmlformats.org/officeDocument/2006/relationships/image" Target="../media/image31.sv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16.png"/><Relationship Id="rId10" Type="http://schemas.openxmlformats.org/officeDocument/2006/relationships/image" Target="../media/image34.png"/><Relationship Id="rId4" Type="http://schemas.openxmlformats.org/officeDocument/2006/relationships/image" Target="../media/image15.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hyperlink" Target="mailto:justinkmason@gmail.com" TargetMode="External"/><Relationship Id="rId7"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mailto:aakritianeja.umn@gmail.com" TargetMode="External"/><Relationship Id="rId5" Type="http://schemas.openxmlformats.org/officeDocument/2006/relationships/hyperlink" Target="mailto:egsram@gmail.com" TargetMode="External"/><Relationship Id="rId10" Type="http://schemas.openxmlformats.org/officeDocument/2006/relationships/image" Target="../media/image42.jpeg"/><Relationship Id="rId4" Type="http://schemas.openxmlformats.org/officeDocument/2006/relationships/hyperlink" Target="mailto:divyanshmani@gmail.com" TargetMode="External"/><Relationship Id="rId9" Type="http://schemas.openxmlformats.org/officeDocument/2006/relationships/image" Target="../media/image41.jpe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eg"/><Relationship Id="rId3" Type="http://schemas.openxmlformats.org/officeDocument/2006/relationships/image" Target="../media/image13.jpeg"/><Relationship Id="rId7" Type="http://schemas.openxmlformats.org/officeDocument/2006/relationships/image" Target="../media/image17.jpe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21.gif"/><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B909F3-F247-62AB-C5E8-B11C5C0CA282}"/>
              </a:ext>
            </a:extLst>
          </p:cNvPr>
          <p:cNvSpPr/>
          <p:nvPr/>
        </p:nvSpPr>
        <p:spPr>
          <a:xfrm>
            <a:off x="9405257" y="-21773"/>
            <a:ext cx="2786743" cy="1885777"/>
          </a:xfrm>
          <a:prstGeom prst="rect">
            <a:avLst/>
          </a:prstGeom>
          <a:solidFill>
            <a:srgbClr val="FCF9F5"/>
          </a:solidFill>
          <a:ln>
            <a:solidFill>
              <a:srgbClr val="FCF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0BC907-D599-C395-DDB0-9F773AE0B306}"/>
              </a:ext>
            </a:extLst>
          </p:cNvPr>
          <p:cNvSpPr/>
          <p:nvPr/>
        </p:nvSpPr>
        <p:spPr>
          <a:xfrm>
            <a:off x="0" y="-21772"/>
            <a:ext cx="2786743" cy="1885778"/>
          </a:xfrm>
          <a:prstGeom prst="rect">
            <a:avLst/>
          </a:prstGeom>
          <a:solidFill>
            <a:srgbClr val="FCF9F5"/>
          </a:solidFill>
          <a:ln>
            <a:solidFill>
              <a:srgbClr val="FCF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633800" y="1864006"/>
            <a:ext cx="5127588" cy="2052320"/>
          </a:xfrm>
        </p:spPr>
        <p:txBody>
          <a:bodyPr anchor="ctr"/>
          <a:lstStyle/>
          <a:p>
            <a:r>
              <a:rPr lang="en-US">
                <a:latin typeface="Franklin Gothic Book" panose="020B0503020102020204" pitchFamily="34" charset="0"/>
              </a:rPr>
              <a:t>Understanding Major League Baseball Attendance</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3210138" y="5374292"/>
            <a:ext cx="5974912" cy="908372"/>
          </a:xfrm>
        </p:spPr>
        <p:txBody>
          <a:bodyPr/>
          <a:lstStyle/>
          <a:p>
            <a:r>
              <a:rPr lang="en-US" sz="3200">
                <a:solidFill>
                  <a:schemeClr val="bg1"/>
                </a:solidFill>
                <a:latin typeface="Franklin Gothic Medium" panose="020B0603020102020204" pitchFamily="34" charset="0"/>
              </a:rPr>
              <a:t>Who’s on First</a:t>
            </a:r>
            <a:endParaRPr lang="en-US" sz="500" i="1">
              <a:solidFill>
                <a:schemeClr val="bg1"/>
              </a:solidFill>
              <a:latin typeface="Franklin Gothic Medium" panose="020B0603020102020204" pitchFamily="34" charset="0"/>
            </a:endParaRPr>
          </a:p>
          <a:p>
            <a:r>
              <a:rPr lang="en-US" sz="1800">
                <a:solidFill>
                  <a:schemeClr val="bg1"/>
                </a:solidFill>
                <a:latin typeface="Franklin Gothic Book" panose="020B0503020102020204" pitchFamily="34" charset="0"/>
              </a:rPr>
              <a:t>Aakriti Aneja, Ram G S, Justin Mason, Divyansh Tripathi</a:t>
            </a:r>
          </a:p>
          <a:p>
            <a:r>
              <a:rPr lang="en-US" sz="1800">
                <a:solidFill>
                  <a:schemeClr val="bg1"/>
                </a:solidFill>
                <a:latin typeface="Franklin Gothic Book" panose="020B0503020102020204" pitchFamily="34" charset="0"/>
              </a:rPr>
              <a:t>University of Minnesota – Carlson School of Management</a:t>
            </a:r>
          </a:p>
        </p:txBody>
      </p:sp>
      <p:pic>
        <p:nvPicPr>
          <p:cNvPr id="5" name="Picture 4" descr="Logo&#10;&#10;Description automatically generated">
            <a:extLst>
              <a:ext uri="{FF2B5EF4-FFF2-40B4-BE49-F238E27FC236}">
                <a16:creationId xmlns:a16="http://schemas.microsoft.com/office/drawing/2014/main" id="{A49E716C-8F5E-FEE0-40C0-B8FB447A6B70}"/>
              </a:ext>
            </a:extLst>
          </p:cNvPr>
          <p:cNvPicPr>
            <a:picLocks noChangeAspect="1"/>
          </p:cNvPicPr>
          <p:nvPr/>
        </p:nvPicPr>
        <p:blipFill>
          <a:blip r:embed="rId3"/>
          <a:stretch>
            <a:fillRect/>
          </a:stretch>
        </p:blipFill>
        <p:spPr>
          <a:xfrm>
            <a:off x="4465834" y="3362"/>
            <a:ext cx="3260331" cy="1763296"/>
          </a:xfrm>
          <a:prstGeom prst="rect">
            <a:avLst/>
          </a:prstGeom>
        </p:spPr>
      </p:pic>
      <p:sp>
        <p:nvSpPr>
          <p:cNvPr id="4" name="Subtitle 2">
            <a:extLst>
              <a:ext uri="{FF2B5EF4-FFF2-40B4-BE49-F238E27FC236}">
                <a16:creationId xmlns:a16="http://schemas.microsoft.com/office/drawing/2014/main" id="{3D396F3F-217B-2056-9367-70836188DDCC}"/>
              </a:ext>
            </a:extLst>
          </p:cNvPr>
          <p:cNvSpPr txBox="1">
            <a:spLocks/>
          </p:cNvSpPr>
          <p:nvPr/>
        </p:nvSpPr>
        <p:spPr>
          <a:xfrm>
            <a:off x="4465834" y="4068833"/>
            <a:ext cx="3550770" cy="576476"/>
          </a:xfrm>
          <a:prstGeom prst="rect">
            <a:avLst/>
          </a:prstGeom>
        </p:spPr>
        <p:txBody>
          <a:bodyPr vert="horz" lIns="0" tIns="0" rIns="0" bIns="0" rtlCol="0">
            <a:noAutofit/>
          </a:bodyPr>
          <a:lstStyle>
            <a:lvl1pPr marL="0" indent="0" algn="ctr" defTabSz="914400" rtl="0" eaLnBrk="1" latinLnBrk="0" hangingPunct="1">
              <a:lnSpc>
                <a:spcPct val="100000"/>
              </a:lnSpc>
              <a:spcBef>
                <a:spcPts val="360"/>
              </a:spcBef>
              <a:buFont typeface="Arial" panose="020B0604020202020204" pitchFamily="34" charset="0"/>
              <a:buNone/>
              <a:defRPr sz="2400" kern="1200">
                <a:solidFill>
                  <a:schemeClr val="accent6"/>
                </a:solidFill>
                <a:latin typeface="Calibri" panose="020F0502020204030204" pitchFamily="34" charset="0"/>
                <a:ea typeface="Calibri" panose="020F0502020204030204" pitchFamily="34" charset="0"/>
                <a:cs typeface="Calibri" panose="020F0502020204030204" pitchFamily="34" charset="0"/>
              </a:defRPr>
            </a:lvl1pPr>
            <a:lvl2pPr marL="457200" indent="0" algn="ctr" defTabSz="914400" rtl="0" eaLnBrk="1" latinLnBrk="0" hangingPunct="1">
              <a:lnSpc>
                <a:spcPct val="100000"/>
              </a:lnSpc>
              <a:spcBef>
                <a:spcPts val="360"/>
              </a:spcBef>
              <a:buFont typeface="Arial" panose="020B0604020202020204" pitchFamily="34" charset="0"/>
              <a:buNone/>
              <a:defRPr sz="2000" kern="1200">
                <a:solidFill>
                  <a:schemeClr val="accent6"/>
                </a:solidFill>
                <a:latin typeface="Calibri" panose="020F0502020204030204" pitchFamily="34" charset="0"/>
                <a:ea typeface="Calibri" panose="020F0502020204030204" pitchFamily="34" charset="0"/>
                <a:cs typeface="Calibri" panose="020F0502020204030204" pitchFamily="34" charset="0"/>
              </a:defRPr>
            </a:lvl2pPr>
            <a:lvl3pPr marL="914400" indent="0" algn="ctr" defTabSz="914400" rtl="0" eaLnBrk="1" latinLnBrk="0" hangingPunct="1">
              <a:lnSpc>
                <a:spcPct val="100000"/>
              </a:lnSpc>
              <a:spcBef>
                <a:spcPts val="360"/>
              </a:spcBef>
              <a:buFont typeface="Arial" panose="020B0604020202020204" pitchFamily="34" charset="0"/>
              <a:buNone/>
              <a:defRPr sz="1800" kern="1200">
                <a:solidFill>
                  <a:schemeClr val="accent6"/>
                </a:solidFill>
                <a:latin typeface="Calibri" panose="020F0502020204030204" pitchFamily="34" charset="0"/>
                <a:ea typeface="Calibri" panose="020F0502020204030204" pitchFamily="34" charset="0"/>
                <a:cs typeface="Calibri" panose="020F0502020204030204" pitchFamily="34" charset="0"/>
              </a:defRPr>
            </a:lvl3pPr>
            <a:lvl4pPr marL="1371600" indent="0" algn="ctr" defTabSz="914400" rtl="0" eaLnBrk="1" latinLnBrk="0" hangingPunct="1">
              <a:lnSpc>
                <a:spcPct val="100000"/>
              </a:lnSpc>
              <a:spcBef>
                <a:spcPts val="360"/>
              </a:spcBef>
              <a:buFont typeface="Arial" panose="020B0604020202020204" pitchFamily="34" charset="0"/>
              <a:buNone/>
              <a:defRPr sz="1600" kern="1200">
                <a:solidFill>
                  <a:schemeClr val="accent6"/>
                </a:solidFill>
                <a:latin typeface="Calibri" panose="020F0502020204030204" pitchFamily="34" charset="0"/>
                <a:ea typeface="Calibri" panose="020F0502020204030204" pitchFamily="34" charset="0"/>
                <a:cs typeface="Calibri" panose="020F0502020204030204" pitchFamily="34" charset="0"/>
              </a:defRPr>
            </a:lvl4pPr>
            <a:lvl5pPr marL="1828800" indent="0" algn="ctr" defTabSz="914400" rtl="0" eaLnBrk="1" latinLnBrk="0" hangingPunct="1">
              <a:lnSpc>
                <a:spcPct val="100000"/>
              </a:lnSpc>
              <a:spcBef>
                <a:spcPts val="360"/>
              </a:spcBef>
              <a:buFont typeface="Arial" panose="020B0604020202020204" pitchFamily="34" charset="0"/>
              <a:buNone/>
              <a:defRPr sz="1600" kern="1200">
                <a:solidFill>
                  <a:schemeClr val="accent6"/>
                </a:solidFill>
                <a:latin typeface="Calibri" panose="020F0502020204030204" pitchFamily="34" charset="0"/>
                <a:ea typeface="Calibri" panose="020F0502020204030204" pitchFamily="34" charset="0"/>
                <a:cs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002B5C"/>
                </a:solidFill>
                <a:latin typeface="Franklin Gothic Medium" panose="020B0603020102020204" pitchFamily="34" charset="0"/>
              </a:rPr>
              <a:t>March 25</a:t>
            </a:r>
            <a:r>
              <a:rPr lang="en-US" baseline="30000">
                <a:solidFill>
                  <a:srgbClr val="002B5C"/>
                </a:solidFill>
                <a:latin typeface="Franklin Gothic Medium" panose="020B0603020102020204" pitchFamily="34" charset="0"/>
              </a:rPr>
              <a:t>th</a:t>
            </a:r>
            <a:r>
              <a:rPr lang="en-US">
                <a:solidFill>
                  <a:srgbClr val="002B5C"/>
                </a:solidFill>
                <a:latin typeface="Franklin Gothic Medium" panose="020B0603020102020204" pitchFamily="34" charset="0"/>
              </a:rPr>
              <a:t>, 2023</a:t>
            </a:r>
            <a:endParaRPr lang="en-US" sz="1400">
              <a:solidFill>
                <a:srgbClr val="002B5C"/>
              </a:solidFill>
              <a:latin typeface="Franklin Gothic Book" panose="020B0503020102020204" pitchFamily="34" charset="0"/>
            </a:endParaRPr>
          </a:p>
        </p:txBody>
      </p:sp>
      <p:pic>
        <p:nvPicPr>
          <p:cNvPr id="6" name="Picture 6" descr="A picture containing graphical user interface&#10;&#10;Description automatically generated">
            <a:extLst>
              <a:ext uri="{FF2B5EF4-FFF2-40B4-BE49-F238E27FC236}">
                <a16:creationId xmlns:a16="http://schemas.microsoft.com/office/drawing/2014/main" id="{C46B2075-B06D-72B1-95C0-5AADB0A2B0F4}"/>
              </a:ext>
            </a:extLst>
          </p:cNvPr>
          <p:cNvPicPr>
            <a:picLocks noChangeAspect="1"/>
          </p:cNvPicPr>
          <p:nvPr/>
        </p:nvPicPr>
        <p:blipFill>
          <a:blip r:embed="rId4"/>
          <a:stretch>
            <a:fillRect/>
          </a:stretch>
        </p:blipFill>
        <p:spPr>
          <a:xfrm>
            <a:off x="156538" y="514316"/>
            <a:ext cx="2535877" cy="911955"/>
          </a:xfrm>
          <a:prstGeom prst="rect">
            <a:avLst/>
          </a:prstGeom>
        </p:spPr>
      </p:pic>
      <p:pic>
        <p:nvPicPr>
          <p:cNvPr id="7" name="Picture 7" descr="Logo, icon&#10;&#10;Description automatically generated">
            <a:extLst>
              <a:ext uri="{FF2B5EF4-FFF2-40B4-BE49-F238E27FC236}">
                <a16:creationId xmlns:a16="http://schemas.microsoft.com/office/drawing/2014/main" id="{3F9B0C30-851E-AF37-D87C-91769E71E4B3}"/>
              </a:ext>
            </a:extLst>
          </p:cNvPr>
          <p:cNvPicPr>
            <a:picLocks noChangeAspect="1"/>
          </p:cNvPicPr>
          <p:nvPr/>
        </p:nvPicPr>
        <p:blipFill>
          <a:blip r:embed="rId5"/>
          <a:stretch>
            <a:fillRect/>
          </a:stretch>
        </p:blipFill>
        <p:spPr>
          <a:xfrm>
            <a:off x="10265228" y="311515"/>
            <a:ext cx="1212727" cy="1212727"/>
          </a:xfrm>
          <a:prstGeom prst="roundRect">
            <a:avLst/>
          </a:prstGeom>
        </p:spPr>
      </p:pic>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latin typeface="Franklin Gothic Book" panose="020B0503020102020204" pitchFamily="34" charset="0"/>
              </a:rPr>
              <a:pPr/>
              <a:t>10</a:t>
            </a:fld>
            <a:endParaRPr lang="en-US">
              <a:latin typeface="Franklin Gothic Book" panose="020B0503020102020204" pitchFamily="34" charset="0"/>
            </a:endParaRPr>
          </a:p>
        </p:txBody>
      </p:sp>
      <p:sp>
        <p:nvSpPr>
          <p:cNvPr id="30" name="Title 6">
            <a:extLst>
              <a:ext uri="{FF2B5EF4-FFF2-40B4-BE49-F238E27FC236}">
                <a16:creationId xmlns:a16="http://schemas.microsoft.com/office/drawing/2014/main" id="{6FB59434-BC90-B888-8065-918E7B79605B}"/>
              </a:ext>
            </a:extLst>
          </p:cNvPr>
          <p:cNvSpPr>
            <a:spLocks noGrp="1"/>
          </p:cNvSpPr>
          <p:nvPr>
            <p:ph type="title"/>
          </p:nvPr>
        </p:nvSpPr>
        <p:spPr>
          <a:xfrm>
            <a:off x="1716313" y="544578"/>
            <a:ext cx="10222253" cy="790448"/>
          </a:xfrm>
        </p:spPr>
        <p:txBody>
          <a:bodyPr anchor="ctr">
            <a:normAutofit/>
          </a:bodyPr>
          <a:lstStyle/>
          <a:p>
            <a:pPr algn="l"/>
            <a:r>
              <a:rPr lang="en-US" sz="3200">
                <a:latin typeface="Franklin Gothic Book" panose="020B0503020102020204" pitchFamily="34" charset="0"/>
              </a:rPr>
              <a:t>Predictive Component – In-season attendance</a:t>
            </a:r>
          </a:p>
        </p:txBody>
      </p:sp>
      <p:sp>
        <p:nvSpPr>
          <p:cNvPr id="3" name="Rectangle 2">
            <a:extLst>
              <a:ext uri="{FF2B5EF4-FFF2-40B4-BE49-F238E27FC236}">
                <a16:creationId xmlns:a16="http://schemas.microsoft.com/office/drawing/2014/main" id="{813B3074-DF74-7F8B-09E4-30FD2A74B2A2}"/>
              </a:ext>
            </a:extLst>
          </p:cNvPr>
          <p:cNvSpPr/>
          <p:nvPr/>
        </p:nvSpPr>
        <p:spPr>
          <a:xfrm>
            <a:off x="6882528" y="1805295"/>
            <a:ext cx="4495801" cy="790448"/>
          </a:xfrm>
          <a:prstGeom prst="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Franklin Gothic Book" panose="020B0503020102020204" pitchFamily="34" charset="0"/>
              </a:rPr>
              <a:t>Dynamically Predicting Attendance for next 7 days (In-Season)</a:t>
            </a:r>
          </a:p>
        </p:txBody>
      </p:sp>
      <p:grpSp>
        <p:nvGrpSpPr>
          <p:cNvPr id="2" name="Group 1">
            <a:extLst>
              <a:ext uri="{FF2B5EF4-FFF2-40B4-BE49-F238E27FC236}">
                <a16:creationId xmlns:a16="http://schemas.microsoft.com/office/drawing/2014/main" id="{6B862CD4-4A5D-754F-CD0D-5D0529EE85FB}"/>
              </a:ext>
            </a:extLst>
          </p:cNvPr>
          <p:cNvGrpSpPr/>
          <p:nvPr/>
        </p:nvGrpSpPr>
        <p:grpSpPr>
          <a:xfrm>
            <a:off x="2152744" y="5238329"/>
            <a:ext cx="185056" cy="121529"/>
            <a:chOff x="2335236" y="3610631"/>
            <a:chExt cx="185056" cy="121529"/>
          </a:xfrm>
        </p:grpSpPr>
        <p:cxnSp>
          <p:nvCxnSpPr>
            <p:cNvPr id="5" name="Straight Connector 4">
              <a:extLst>
                <a:ext uri="{FF2B5EF4-FFF2-40B4-BE49-F238E27FC236}">
                  <a16:creationId xmlns:a16="http://schemas.microsoft.com/office/drawing/2014/main" id="{9FC82E26-15F7-BCA7-7420-3C89E5C28235}"/>
                </a:ext>
              </a:extLst>
            </p:cNvPr>
            <p:cNvCxnSpPr>
              <a:cxnSpLocks/>
            </p:cNvCxnSpPr>
            <p:nvPr/>
          </p:nvCxnSpPr>
          <p:spPr>
            <a:xfrm>
              <a:off x="2395025" y="3610631"/>
              <a:ext cx="125267" cy="43452"/>
            </a:xfrm>
            <a:prstGeom prst="line">
              <a:avLst/>
            </a:prstGeom>
            <a:ln w="12700">
              <a:solidFill>
                <a:srgbClr val="002B5C"/>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9E98538-C855-1C42-8ECF-E3EEFC0E74D4}"/>
                </a:ext>
              </a:extLst>
            </p:cNvPr>
            <p:cNvCxnSpPr>
              <a:cxnSpLocks/>
            </p:cNvCxnSpPr>
            <p:nvPr/>
          </p:nvCxnSpPr>
          <p:spPr>
            <a:xfrm flipH="1">
              <a:off x="2335236" y="3654083"/>
              <a:ext cx="185056" cy="34625"/>
            </a:xfrm>
            <a:prstGeom prst="line">
              <a:avLst/>
            </a:prstGeom>
            <a:ln w="12700">
              <a:solidFill>
                <a:srgbClr val="002B5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6A2954-D95B-DBD5-4E33-690B62EEA946}"/>
                </a:ext>
              </a:extLst>
            </p:cNvPr>
            <p:cNvCxnSpPr>
              <a:cxnSpLocks/>
            </p:cNvCxnSpPr>
            <p:nvPr/>
          </p:nvCxnSpPr>
          <p:spPr>
            <a:xfrm>
              <a:off x="2335236" y="3685780"/>
              <a:ext cx="122422" cy="46380"/>
            </a:xfrm>
            <a:prstGeom prst="line">
              <a:avLst/>
            </a:prstGeom>
            <a:ln w="12700">
              <a:solidFill>
                <a:srgbClr val="002B5C"/>
              </a:solidFill>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C5F30B37-C913-ADC6-F7B8-2D0A7D47ED42}"/>
              </a:ext>
            </a:extLst>
          </p:cNvPr>
          <p:cNvSpPr/>
          <p:nvPr/>
        </p:nvSpPr>
        <p:spPr>
          <a:xfrm>
            <a:off x="1215498" y="4771581"/>
            <a:ext cx="9348926" cy="444975"/>
          </a:xfrm>
          <a:prstGeom prst="rect">
            <a:avLst/>
          </a:prstGeom>
          <a:solidFill>
            <a:srgbClr val="D31145"/>
          </a:solidFill>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latin typeface="Franklin Gothic Book" panose="020B0503020102020204" pitchFamily="34" charset="0"/>
              </a:rPr>
              <a:t>Baseline: Average attendance for home team – visiting team combination of latest seasons</a:t>
            </a:r>
          </a:p>
        </p:txBody>
      </p:sp>
      <p:grpSp>
        <p:nvGrpSpPr>
          <p:cNvPr id="54" name="Group 53">
            <a:extLst>
              <a:ext uri="{FF2B5EF4-FFF2-40B4-BE49-F238E27FC236}">
                <a16:creationId xmlns:a16="http://schemas.microsoft.com/office/drawing/2014/main" id="{25E59BE0-5B15-03BC-427C-845844B6349C}"/>
              </a:ext>
            </a:extLst>
          </p:cNvPr>
          <p:cNvGrpSpPr/>
          <p:nvPr/>
        </p:nvGrpSpPr>
        <p:grpSpPr>
          <a:xfrm>
            <a:off x="1885093" y="5667977"/>
            <a:ext cx="735598" cy="1122306"/>
            <a:chOff x="1885093" y="5450255"/>
            <a:chExt cx="735598" cy="1290128"/>
          </a:xfrm>
        </p:grpSpPr>
        <p:sp>
          <p:nvSpPr>
            <p:cNvPr id="14" name="Rectangle 13">
              <a:extLst>
                <a:ext uri="{FF2B5EF4-FFF2-40B4-BE49-F238E27FC236}">
                  <a16:creationId xmlns:a16="http://schemas.microsoft.com/office/drawing/2014/main" id="{99D99E8E-0E4E-95C8-0F70-BA172B95348A}"/>
                </a:ext>
              </a:extLst>
            </p:cNvPr>
            <p:cNvSpPr/>
            <p:nvPr/>
          </p:nvSpPr>
          <p:spPr>
            <a:xfrm rot="10800000" flipV="1">
              <a:off x="1885093" y="5450255"/>
              <a:ext cx="735598" cy="896115"/>
            </a:xfrm>
            <a:prstGeom prst="rect">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15" name="Arrow: Pentagon 14">
              <a:extLst>
                <a:ext uri="{FF2B5EF4-FFF2-40B4-BE49-F238E27FC236}">
                  <a16:creationId xmlns:a16="http://schemas.microsoft.com/office/drawing/2014/main" id="{8BE420E9-EAE7-F3DE-9B59-19C6A343C661}"/>
                </a:ext>
              </a:extLst>
            </p:cNvPr>
            <p:cNvSpPr/>
            <p:nvPr/>
          </p:nvSpPr>
          <p:spPr>
            <a:xfrm rot="5400000">
              <a:off x="2025383" y="6145075"/>
              <a:ext cx="455018" cy="735598"/>
            </a:xfrm>
            <a:prstGeom prst="homePlat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grpSp>
      <p:sp>
        <p:nvSpPr>
          <p:cNvPr id="18" name="TextBox 17">
            <a:extLst>
              <a:ext uri="{FF2B5EF4-FFF2-40B4-BE49-F238E27FC236}">
                <a16:creationId xmlns:a16="http://schemas.microsoft.com/office/drawing/2014/main" id="{5402CE0A-4581-8FA4-6D2D-1F149C7F7F16}"/>
              </a:ext>
            </a:extLst>
          </p:cNvPr>
          <p:cNvSpPr txBox="1"/>
          <p:nvPr/>
        </p:nvSpPr>
        <p:spPr>
          <a:xfrm>
            <a:off x="1885093" y="6359965"/>
            <a:ext cx="735598" cy="338554"/>
          </a:xfrm>
          <a:prstGeom prst="rect">
            <a:avLst/>
          </a:prstGeom>
          <a:noFill/>
        </p:spPr>
        <p:txBody>
          <a:bodyPr wrap="square">
            <a:spAutoFit/>
          </a:bodyPr>
          <a:lstStyle/>
          <a:p>
            <a:pPr algn="ctr"/>
            <a:r>
              <a:rPr lang="en-US" sz="1600" b="1">
                <a:latin typeface="Franklin Gothic Book" panose="020B0503020102020204" pitchFamily="34" charset="0"/>
                <a:ea typeface="Calibri" panose="020F0502020204030204" pitchFamily="34" charset="0"/>
                <a:cs typeface="Calibri" panose="020F0502020204030204" pitchFamily="34" charset="0"/>
              </a:rPr>
              <a:t>-245%</a:t>
            </a:r>
            <a:endParaRPr lang="en-US" sz="1600" b="1"/>
          </a:p>
        </p:txBody>
      </p:sp>
      <p:sp>
        <p:nvSpPr>
          <p:cNvPr id="20" name="TextBox 19">
            <a:extLst>
              <a:ext uri="{FF2B5EF4-FFF2-40B4-BE49-F238E27FC236}">
                <a16:creationId xmlns:a16="http://schemas.microsoft.com/office/drawing/2014/main" id="{4DC03306-98F3-ADB7-11D8-B463455C0B88}"/>
              </a:ext>
            </a:extLst>
          </p:cNvPr>
          <p:cNvSpPr txBox="1"/>
          <p:nvPr/>
        </p:nvSpPr>
        <p:spPr>
          <a:xfrm>
            <a:off x="1760725" y="5326888"/>
            <a:ext cx="969094" cy="369332"/>
          </a:xfrm>
          <a:prstGeom prst="rect">
            <a:avLst/>
          </a:prstGeom>
          <a:noFill/>
        </p:spPr>
        <p:txBody>
          <a:bodyPr wrap="square">
            <a:spAutoFit/>
          </a:bodyPr>
          <a:lstStyle/>
          <a:p>
            <a:pPr algn="ctr"/>
            <a:r>
              <a:rPr lang="en-US" b="1">
                <a:solidFill>
                  <a:schemeClr val="tx1">
                    <a:lumMod val="75000"/>
                    <a:lumOff val="25000"/>
                  </a:schemeClr>
                </a:solidFill>
                <a:latin typeface="Franklin Gothic Book" panose="020B0503020102020204" pitchFamily="34" charset="0"/>
                <a:ea typeface="Calibri" panose="020F0502020204030204" pitchFamily="34" charset="0"/>
                <a:cs typeface="Calibri" panose="020F0502020204030204" pitchFamily="34" charset="0"/>
              </a:rPr>
              <a:t>RNN</a:t>
            </a:r>
            <a:endParaRPr lang="en-US" b="1">
              <a:solidFill>
                <a:schemeClr val="tx1">
                  <a:lumMod val="75000"/>
                  <a:lumOff val="25000"/>
                </a:schemeClr>
              </a:solidFill>
            </a:endParaRPr>
          </a:p>
        </p:txBody>
      </p:sp>
      <p:sp>
        <p:nvSpPr>
          <p:cNvPr id="23" name="Rectangle 22">
            <a:extLst>
              <a:ext uri="{FF2B5EF4-FFF2-40B4-BE49-F238E27FC236}">
                <a16:creationId xmlns:a16="http://schemas.microsoft.com/office/drawing/2014/main" id="{B75E3E72-8D4F-AC51-DA59-2D0D0084EA86}"/>
              </a:ext>
            </a:extLst>
          </p:cNvPr>
          <p:cNvSpPr/>
          <p:nvPr/>
        </p:nvSpPr>
        <p:spPr>
          <a:xfrm>
            <a:off x="2977908" y="5340431"/>
            <a:ext cx="143033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lumMod val="75000"/>
                    <a:lumOff val="25000"/>
                  </a:schemeClr>
                </a:solidFill>
                <a:latin typeface="Franklin Gothic Book" panose="020B0503020102020204" pitchFamily="34" charset="0"/>
              </a:rPr>
              <a:t>Seq 2 Seq</a:t>
            </a:r>
          </a:p>
        </p:txBody>
      </p:sp>
      <p:sp>
        <p:nvSpPr>
          <p:cNvPr id="28" name="Rectangle 27">
            <a:extLst>
              <a:ext uri="{FF2B5EF4-FFF2-40B4-BE49-F238E27FC236}">
                <a16:creationId xmlns:a16="http://schemas.microsoft.com/office/drawing/2014/main" id="{2D7539CC-EDE8-1F2F-FCCC-0B7B65C9BE9E}"/>
              </a:ext>
            </a:extLst>
          </p:cNvPr>
          <p:cNvSpPr/>
          <p:nvPr/>
        </p:nvSpPr>
        <p:spPr>
          <a:xfrm>
            <a:off x="4460920" y="5333224"/>
            <a:ext cx="143033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lumMod val="75000"/>
                    <a:lumOff val="25000"/>
                  </a:schemeClr>
                </a:solidFill>
                <a:latin typeface="Franklin Gothic Book" panose="020B0503020102020204" pitchFamily="34" charset="0"/>
              </a:rPr>
              <a:t>XGBoost</a:t>
            </a:r>
          </a:p>
        </p:txBody>
      </p:sp>
      <p:grpSp>
        <p:nvGrpSpPr>
          <p:cNvPr id="57" name="Group 56">
            <a:extLst>
              <a:ext uri="{FF2B5EF4-FFF2-40B4-BE49-F238E27FC236}">
                <a16:creationId xmlns:a16="http://schemas.microsoft.com/office/drawing/2014/main" id="{1C86A583-0C1E-8D19-66F8-E7FB6AD7EFDC}"/>
              </a:ext>
            </a:extLst>
          </p:cNvPr>
          <p:cNvGrpSpPr/>
          <p:nvPr/>
        </p:nvGrpSpPr>
        <p:grpSpPr>
          <a:xfrm>
            <a:off x="6471050" y="3770045"/>
            <a:ext cx="822963" cy="554668"/>
            <a:chOff x="6471050" y="3552323"/>
            <a:chExt cx="822963" cy="554668"/>
          </a:xfrm>
        </p:grpSpPr>
        <p:sp>
          <p:nvSpPr>
            <p:cNvPr id="33" name="Rectangle 32">
              <a:extLst>
                <a:ext uri="{FF2B5EF4-FFF2-40B4-BE49-F238E27FC236}">
                  <a16:creationId xmlns:a16="http://schemas.microsoft.com/office/drawing/2014/main" id="{F6682A79-9327-90F4-2B23-BC55B187124C}"/>
                </a:ext>
              </a:extLst>
            </p:cNvPr>
            <p:cNvSpPr/>
            <p:nvPr/>
          </p:nvSpPr>
          <p:spPr>
            <a:xfrm rot="10800000" flipV="1">
              <a:off x="6471050" y="3970581"/>
              <a:ext cx="822960" cy="136410"/>
            </a:xfrm>
            <a:prstGeom prst="rect">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31" name="Arrow: Pentagon 30">
              <a:extLst>
                <a:ext uri="{FF2B5EF4-FFF2-40B4-BE49-F238E27FC236}">
                  <a16:creationId xmlns:a16="http://schemas.microsoft.com/office/drawing/2014/main" id="{B4B079B6-ACEB-8784-791C-29306A98E0B0}"/>
                </a:ext>
              </a:extLst>
            </p:cNvPr>
            <p:cNvSpPr/>
            <p:nvPr/>
          </p:nvSpPr>
          <p:spPr>
            <a:xfrm rot="16200000">
              <a:off x="6638826" y="3384550"/>
              <a:ext cx="487413" cy="822960"/>
            </a:xfrm>
            <a:prstGeom prst="homePlat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grpSp>
      <p:sp>
        <p:nvSpPr>
          <p:cNvPr id="32" name="TextBox 31">
            <a:extLst>
              <a:ext uri="{FF2B5EF4-FFF2-40B4-BE49-F238E27FC236}">
                <a16:creationId xmlns:a16="http://schemas.microsoft.com/office/drawing/2014/main" id="{27427755-50AA-727F-FDF4-C265265C1DE5}"/>
              </a:ext>
            </a:extLst>
          </p:cNvPr>
          <p:cNvSpPr txBox="1"/>
          <p:nvPr/>
        </p:nvSpPr>
        <p:spPr>
          <a:xfrm>
            <a:off x="6410094" y="3882392"/>
            <a:ext cx="923112" cy="338554"/>
          </a:xfrm>
          <a:prstGeom prst="rect">
            <a:avLst/>
          </a:prstGeom>
          <a:noFill/>
        </p:spPr>
        <p:txBody>
          <a:bodyPr wrap="square">
            <a:spAutoFit/>
          </a:bodyPr>
          <a:lstStyle/>
          <a:p>
            <a:pPr algn="ctr"/>
            <a:r>
              <a:rPr lang="en-US" sz="1600" b="1">
                <a:latin typeface="Franklin Gothic Book" panose="020B0503020102020204" pitchFamily="34" charset="0"/>
                <a:ea typeface="Calibri" panose="020F0502020204030204" pitchFamily="34" charset="0"/>
                <a:cs typeface="Calibri" panose="020F0502020204030204" pitchFamily="34" charset="0"/>
              </a:rPr>
              <a:t>+9.2%</a:t>
            </a:r>
            <a:endParaRPr lang="en-US" sz="1600" b="1"/>
          </a:p>
        </p:txBody>
      </p:sp>
      <p:sp>
        <p:nvSpPr>
          <p:cNvPr id="34" name="Rectangle 33">
            <a:extLst>
              <a:ext uri="{FF2B5EF4-FFF2-40B4-BE49-F238E27FC236}">
                <a16:creationId xmlns:a16="http://schemas.microsoft.com/office/drawing/2014/main" id="{D9F21A4C-BE98-F00C-7D29-78A3379C68D6}"/>
              </a:ext>
            </a:extLst>
          </p:cNvPr>
          <p:cNvSpPr/>
          <p:nvPr/>
        </p:nvSpPr>
        <p:spPr>
          <a:xfrm>
            <a:off x="6167360" y="4400417"/>
            <a:ext cx="143033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lumMod val="75000"/>
                    <a:lumOff val="25000"/>
                  </a:schemeClr>
                </a:solidFill>
                <a:latin typeface="Franklin Gothic Book" panose="020B0503020102020204" pitchFamily="34" charset="0"/>
              </a:rPr>
              <a:t>LightGBM</a:t>
            </a:r>
          </a:p>
        </p:txBody>
      </p:sp>
      <p:grpSp>
        <p:nvGrpSpPr>
          <p:cNvPr id="55" name="Group 54">
            <a:extLst>
              <a:ext uri="{FF2B5EF4-FFF2-40B4-BE49-F238E27FC236}">
                <a16:creationId xmlns:a16="http://schemas.microsoft.com/office/drawing/2014/main" id="{74281B69-20BE-B398-31E0-9D33A93BC22E}"/>
              </a:ext>
            </a:extLst>
          </p:cNvPr>
          <p:cNvGrpSpPr/>
          <p:nvPr/>
        </p:nvGrpSpPr>
        <p:grpSpPr>
          <a:xfrm>
            <a:off x="8103745" y="2810137"/>
            <a:ext cx="822961" cy="1552997"/>
            <a:chOff x="8103745" y="2588032"/>
            <a:chExt cx="822961" cy="1557380"/>
          </a:xfrm>
        </p:grpSpPr>
        <p:sp>
          <p:nvSpPr>
            <p:cNvPr id="37" name="Rectangle 36">
              <a:extLst>
                <a:ext uri="{FF2B5EF4-FFF2-40B4-BE49-F238E27FC236}">
                  <a16:creationId xmlns:a16="http://schemas.microsoft.com/office/drawing/2014/main" id="{A413D983-6B47-E8EE-32E1-820F5CCB04C5}"/>
                </a:ext>
              </a:extLst>
            </p:cNvPr>
            <p:cNvSpPr/>
            <p:nvPr/>
          </p:nvSpPr>
          <p:spPr>
            <a:xfrm rot="10800000" flipV="1">
              <a:off x="8103745" y="3075447"/>
              <a:ext cx="822960" cy="1069965"/>
            </a:xfrm>
            <a:prstGeom prst="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B5C"/>
                </a:solidFill>
                <a:latin typeface="Franklin Gothic Book" panose="020B0503020102020204" pitchFamily="34" charset="0"/>
              </a:endParaRPr>
            </a:p>
          </p:txBody>
        </p:sp>
        <p:sp>
          <p:nvSpPr>
            <p:cNvPr id="35" name="Arrow: Pentagon 34">
              <a:extLst>
                <a:ext uri="{FF2B5EF4-FFF2-40B4-BE49-F238E27FC236}">
                  <a16:creationId xmlns:a16="http://schemas.microsoft.com/office/drawing/2014/main" id="{79FA371E-E57C-402A-AF99-17D2E8A7CDD1}"/>
                </a:ext>
              </a:extLst>
            </p:cNvPr>
            <p:cNvSpPr/>
            <p:nvPr/>
          </p:nvSpPr>
          <p:spPr>
            <a:xfrm rot="16200000">
              <a:off x="8271519" y="2420259"/>
              <a:ext cx="487413" cy="822960"/>
            </a:xfrm>
            <a:prstGeom prst="homePlate">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B5C"/>
                </a:solidFill>
                <a:latin typeface="Franklin Gothic Book" panose="020B0503020102020204" pitchFamily="34" charset="0"/>
              </a:endParaRPr>
            </a:p>
          </p:txBody>
        </p:sp>
      </p:grpSp>
      <p:sp>
        <p:nvSpPr>
          <p:cNvPr id="36" name="TextBox 35">
            <a:extLst>
              <a:ext uri="{FF2B5EF4-FFF2-40B4-BE49-F238E27FC236}">
                <a16:creationId xmlns:a16="http://schemas.microsoft.com/office/drawing/2014/main" id="{AD77C05E-9B6D-727F-6168-D594E612DD65}"/>
              </a:ext>
            </a:extLst>
          </p:cNvPr>
          <p:cNvSpPr txBox="1"/>
          <p:nvPr/>
        </p:nvSpPr>
        <p:spPr>
          <a:xfrm>
            <a:off x="8053669" y="2990235"/>
            <a:ext cx="923112" cy="338554"/>
          </a:xfrm>
          <a:prstGeom prst="rect">
            <a:avLst/>
          </a:prstGeom>
          <a:noFill/>
        </p:spPr>
        <p:txBody>
          <a:bodyPr wrap="square">
            <a:spAutoFit/>
          </a:bodyPr>
          <a:lstStyle/>
          <a:p>
            <a:pPr algn="ctr"/>
            <a:r>
              <a:rPr lang="en-US" sz="1600" b="1">
                <a:solidFill>
                  <a:schemeClr val="bg1"/>
                </a:solidFill>
                <a:latin typeface="Franklin Gothic Book" panose="020B0503020102020204" pitchFamily="34" charset="0"/>
                <a:ea typeface="Calibri" panose="020F0502020204030204" pitchFamily="34" charset="0"/>
                <a:cs typeface="Calibri" panose="020F0502020204030204" pitchFamily="34" charset="0"/>
              </a:rPr>
              <a:t>+48%</a:t>
            </a:r>
            <a:endParaRPr lang="en-US" sz="1600" b="1">
              <a:solidFill>
                <a:schemeClr val="bg1"/>
              </a:solidFill>
            </a:endParaRPr>
          </a:p>
        </p:txBody>
      </p:sp>
      <p:grpSp>
        <p:nvGrpSpPr>
          <p:cNvPr id="39" name="Group 38">
            <a:extLst>
              <a:ext uri="{FF2B5EF4-FFF2-40B4-BE49-F238E27FC236}">
                <a16:creationId xmlns:a16="http://schemas.microsoft.com/office/drawing/2014/main" id="{585DB60B-A363-F4D3-3DD3-E498B028D310}"/>
              </a:ext>
            </a:extLst>
          </p:cNvPr>
          <p:cNvGrpSpPr/>
          <p:nvPr/>
        </p:nvGrpSpPr>
        <p:grpSpPr>
          <a:xfrm>
            <a:off x="3600548" y="5227750"/>
            <a:ext cx="185056" cy="121529"/>
            <a:chOff x="2335236" y="3610631"/>
            <a:chExt cx="185056" cy="121529"/>
          </a:xfrm>
        </p:grpSpPr>
        <p:cxnSp>
          <p:nvCxnSpPr>
            <p:cNvPr id="42" name="Straight Connector 41">
              <a:extLst>
                <a:ext uri="{FF2B5EF4-FFF2-40B4-BE49-F238E27FC236}">
                  <a16:creationId xmlns:a16="http://schemas.microsoft.com/office/drawing/2014/main" id="{8BCCBD42-8AC7-4C4B-9455-10EDD0868B80}"/>
                </a:ext>
              </a:extLst>
            </p:cNvPr>
            <p:cNvCxnSpPr>
              <a:cxnSpLocks/>
            </p:cNvCxnSpPr>
            <p:nvPr/>
          </p:nvCxnSpPr>
          <p:spPr>
            <a:xfrm>
              <a:off x="2395025" y="3610631"/>
              <a:ext cx="125267" cy="43452"/>
            </a:xfrm>
            <a:prstGeom prst="line">
              <a:avLst/>
            </a:prstGeom>
            <a:ln w="12700">
              <a:solidFill>
                <a:srgbClr val="002B5C"/>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7A68A88-51D8-E25E-0DC1-1BE4582C9B90}"/>
                </a:ext>
              </a:extLst>
            </p:cNvPr>
            <p:cNvCxnSpPr>
              <a:cxnSpLocks/>
            </p:cNvCxnSpPr>
            <p:nvPr/>
          </p:nvCxnSpPr>
          <p:spPr>
            <a:xfrm flipH="1">
              <a:off x="2335236" y="3654083"/>
              <a:ext cx="185056" cy="34625"/>
            </a:xfrm>
            <a:prstGeom prst="line">
              <a:avLst/>
            </a:prstGeom>
            <a:ln w="12700">
              <a:solidFill>
                <a:srgbClr val="002B5C"/>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E4D050A-78E1-2056-D529-4B2E52C739EB}"/>
                </a:ext>
              </a:extLst>
            </p:cNvPr>
            <p:cNvCxnSpPr>
              <a:cxnSpLocks/>
            </p:cNvCxnSpPr>
            <p:nvPr/>
          </p:nvCxnSpPr>
          <p:spPr>
            <a:xfrm>
              <a:off x="2335236" y="3685780"/>
              <a:ext cx="122422" cy="46380"/>
            </a:xfrm>
            <a:prstGeom prst="line">
              <a:avLst/>
            </a:prstGeom>
            <a:ln w="12700">
              <a:solidFill>
                <a:srgbClr val="002B5C"/>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5C9A73B-209A-D62A-AE02-84F78CA04570}"/>
              </a:ext>
            </a:extLst>
          </p:cNvPr>
          <p:cNvGrpSpPr/>
          <p:nvPr/>
        </p:nvGrpSpPr>
        <p:grpSpPr>
          <a:xfrm>
            <a:off x="3290543" y="5671778"/>
            <a:ext cx="822960" cy="754441"/>
            <a:chOff x="3290543" y="5454056"/>
            <a:chExt cx="822960" cy="754441"/>
          </a:xfrm>
        </p:grpSpPr>
        <p:sp>
          <p:nvSpPr>
            <p:cNvPr id="45" name="Arrow: Pentagon 44">
              <a:extLst>
                <a:ext uri="{FF2B5EF4-FFF2-40B4-BE49-F238E27FC236}">
                  <a16:creationId xmlns:a16="http://schemas.microsoft.com/office/drawing/2014/main" id="{A0D64E8D-AC8E-AEA7-978E-51E39BAA7C80}"/>
                </a:ext>
              </a:extLst>
            </p:cNvPr>
            <p:cNvSpPr/>
            <p:nvPr/>
          </p:nvSpPr>
          <p:spPr>
            <a:xfrm rot="5400000">
              <a:off x="3473423" y="5568417"/>
              <a:ext cx="457200" cy="822960"/>
            </a:xfrm>
            <a:prstGeom prst="homePlat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47" name="Rectangle 46">
              <a:extLst>
                <a:ext uri="{FF2B5EF4-FFF2-40B4-BE49-F238E27FC236}">
                  <a16:creationId xmlns:a16="http://schemas.microsoft.com/office/drawing/2014/main" id="{8F38618C-7765-4D13-3752-8922987CC9C5}"/>
                </a:ext>
              </a:extLst>
            </p:cNvPr>
            <p:cNvSpPr/>
            <p:nvPr/>
          </p:nvSpPr>
          <p:spPr>
            <a:xfrm rot="10800000" flipV="1">
              <a:off x="3290543" y="5454056"/>
              <a:ext cx="822960" cy="345648"/>
            </a:xfrm>
            <a:prstGeom prst="rect">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grpSp>
      <p:sp>
        <p:nvSpPr>
          <p:cNvPr id="46" name="TextBox 45">
            <a:extLst>
              <a:ext uri="{FF2B5EF4-FFF2-40B4-BE49-F238E27FC236}">
                <a16:creationId xmlns:a16="http://schemas.microsoft.com/office/drawing/2014/main" id="{601A122E-4DD7-EE12-E348-D49C732BA1DD}"/>
              </a:ext>
            </a:extLst>
          </p:cNvPr>
          <p:cNvSpPr txBox="1"/>
          <p:nvPr/>
        </p:nvSpPr>
        <p:spPr>
          <a:xfrm>
            <a:off x="3353367" y="5914134"/>
            <a:ext cx="735598" cy="338554"/>
          </a:xfrm>
          <a:prstGeom prst="rect">
            <a:avLst/>
          </a:prstGeom>
          <a:noFill/>
        </p:spPr>
        <p:txBody>
          <a:bodyPr wrap="square">
            <a:spAutoFit/>
          </a:bodyPr>
          <a:lstStyle/>
          <a:p>
            <a:pPr algn="ctr"/>
            <a:r>
              <a:rPr lang="en-US" sz="1600" b="1">
                <a:latin typeface="Franklin Gothic Book" panose="020B0503020102020204" pitchFamily="34" charset="0"/>
                <a:ea typeface="Calibri" panose="020F0502020204030204" pitchFamily="34" charset="0"/>
                <a:cs typeface="Calibri" panose="020F0502020204030204" pitchFamily="34" charset="0"/>
              </a:rPr>
              <a:t>-70%</a:t>
            </a:r>
            <a:endParaRPr lang="en-US" sz="1600" b="1"/>
          </a:p>
        </p:txBody>
      </p:sp>
      <p:grpSp>
        <p:nvGrpSpPr>
          <p:cNvPr id="56" name="Group 55">
            <a:extLst>
              <a:ext uri="{FF2B5EF4-FFF2-40B4-BE49-F238E27FC236}">
                <a16:creationId xmlns:a16="http://schemas.microsoft.com/office/drawing/2014/main" id="{FD1D6B1E-798C-CD84-2E7D-DD316AEE972F}"/>
              </a:ext>
            </a:extLst>
          </p:cNvPr>
          <p:cNvGrpSpPr/>
          <p:nvPr/>
        </p:nvGrpSpPr>
        <p:grpSpPr>
          <a:xfrm>
            <a:off x="4779734" y="5664258"/>
            <a:ext cx="822960" cy="526356"/>
            <a:chOff x="4779734" y="5446536"/>
            <a:chExt cx="822960" cy="526356"/>
          </a:xfrm>
        </p:grpSpPr>
        <p:sp>
          <p:nvSpPr>
            <p:cNvPr id="51" name="Rectangle 50">
              <a:extLst>
                <a:ext uri="{FF2B5EF4-FFF2-40B4-BE49-F238E27FC236}">
                  <a16:creationId xmlns:a16="http://schemas.microsoft.com/office/drawing/2014/main" id="{B3DB963B-78D7-C60E-C47B-D6080E6339E8}"/>
                </a:ext>
              </a:extLst>
            </p:cNvPr>
            <p:cNvSpPr/>
            <p:nvPr/>
          </p:nvSpPr>
          <p:spPr>
            <a:xfrm rot="10800000" flipV="1">
              <a:off x="4779734" y="5446536"/>
              <a:ext cx="822960" cy="249876"/>
            </a:xfrm>
            <a:prstGeom prst="rect">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48" name="Arrow: Pentagon 47">
              <a:extLst>
                <a:ext uri="{FF2B5EF4-FFF2-40B4-BE49-F238E27FC236}">
                  <a16:creationId xmlns:a16="http://schemas.microsoft.com/office/drawing/2014/main" id="{349473CC-8C79-E06C-18FC-44D6A0ED7058}"/>
                </a:ext>
              </a:extLst>
            </p:cNvPr>
            <p:cNvSpPr/>
            <p:nvPr/>
          </p:nvSpPr>
          <p:spPr>
            <a:xfrm rot="5400000">
              <a:off x="4962614" y="5332812"/>
              <a:ext cx="457200" cy="822960"/>
            </a:xfrm>
            <a:prstGeom prst="homePlat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grpSp>
      <p:sp>
        <p:nvSpPr>
          <p:cNvPr id="50" name="TextBox 49">
            <a:extLst>
              <a:ext uri="{FF2B5EF4-FFF2-40B4-BE49-F238E27FC236}">
                <a16:creationId xmlns:a16="http://schemas.microsoft.com/office/drawing/2014/main" id="{C36AEE6A-BA74-5EA0-661B-803768F0BB0E}"/>
              </a:ext>
            </a:extLst>
          </p:cNvPr>
          <p:cNvSpPr txBox="1"/>
          <p:nvPr/>
        </p:nvSpPr>
        <p:spPr>
          <a:xfrm>
            <a:off x="4823415" y="5664258"/>
            <a:ext cx="735598" cy="338554"/>
          </a:xfrm>
          <a:prstGeom prst="rect">
            <a:avLst/>
          </a:prstGeom>
          <a:noFill/>
        </p:spPr>
        <p:txBody>
          <a:bodyPr wrap="square">
            <a:spAutoFit/>
          </a:bodyPr>
          <a:lstStyle/>
          <a:p>
            <a:pPr algn="ctr"/>
            <a:r>
              <a:rPr lang="en-US" sz="1600" b="1">
                <a:latin typeface="Franklin Gothic Book" panose="020B0503020102020204" pitchFamily="34" charset="0"/>
                <a:ea typeface="Calibri" panose="020F0502020204030204" pitchFamily="34" charset="0"/>
                <a:cs typeface="Calibri" panose="020F0502020204030204" pitchFamily="34" charset="0"/>
              </a:rPr>
              <a:t>-13%</a:t>
            </a:r>
            <a:endParaRPr lang="en-US" sz="1600" b="1"/>
          </a:p>
        </p:txBody>
      </p:sp>
      <p:sp>
        <p:nvSpPr>
          <p:cNvPr id="52" name="Rectangle 51">
            <a:extLst>
              <a:ext uri="{FF2B5EF4-FFF2-40B4-BE49-F238E27FC236}">
                <a16:creationId xmlns:a16="http://schemas.microsoft.com/office/drawing/2014/main" id="{472F3825-8CCF-0E62-09EE-643FC5414CB7}"/>
              </a:ext>
            </a:extLst>
          </p:cNvPr>
          <p:cNvSpPr/>
          <p:nvPr/>
        </p:nvSpPr>
        <p:spPr>
          <a:xfrm>
            <a:off x="7924559" y="4393210"/>
            <a:ext cx="1181332" cy="32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2B5C"/>
                </a:solidFill>
                <a:latin typeface="Franklin Gothic Book" panose="020B0503020102020204" pitchFamily="34" charset="0"/>
              </a:rPr>
              <a:t>Ensemble</a:t>
            </a:r>
          </a:p>
        </p:txBody>
      </p:sp>
      <p:grpSp>
        <p:nvGrpSpPr>
          <p:cNvPr id="10" name="Group 9">
            <a:extLst>
              <a:ext uri="{FF2B5EF4-FFF2-40B4-BE49-F238E27FC236}">
                <a16:creationId xmlns:a16="http://schemas.microsoft.com/office/drawing/2014/main" id="{4E74B98E-C8B7-9093-98A7-1AB675F944FD}"/>
              </a:ext>
            </a:extLst>
          </p:cNvPr>
          <p:cNvGrpSpPr/>
          <p:nvPr/>
        </p:nvGrpSpPr>
        <p:grpSpPr>
          <a:xfrm>
            <a:off x="6443717" y="1574412"/>
            <a:ext cx="91440" cy="1349488"/>
            <a:chOff x="7007463" y="1659324"/>
            <a:chExt cx="91440" cy="1349488"/>
          </a:xfrm>
        </p:grpSpPr>
        <p:cxnSp>
          <p:nvCxnSpPr>
            <p:cNvPr id="12" name="Straight Connector 11">
              <a:extLst>
                <a:ext uri="{FF2B5EF4-FFF2-40B4-BE49-F238E27FC236}">
                  <a16:creationId xmlns:a16="http://schemas.microsoft.com/office/drawing/2014/main" id="{B2B78236-1C18-BD7C-4958-ACA06264F792}"/>
                </a:ext>
              </a:extLst>
            </p:cNvPr>
            <p:cNvCxnSpPr>
              <a:cxnSpLocks/>
            </p:cNvCxnSpPr>
            <p:nvPr/>
          </p:nvCxnSpPr>
          <p:spPr>
            <a:xfrm>
              <a:off x="7055030" y="1742449"/>
              <a:ext cx="0" cy="1251189"/>
            </a:xfrm>
            <a:prstGeom prst="line">
              <a:avLst/>
            </a:prstGeom>
            <a:ln w="19050">
              <a:solidFill>
                <a:srgbClr val="AEABAB"/>
              </a:solidFill>
              <a:prstDash val="soli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0D6BD8E-DF3E-9D00-FDC8-E228210BC998}"/>
                </a:ext>
              </a:extLst>
            </p:cNvPr>
            <p:cNvSpPr/>
            <p:nvPr/>
          </p:nvSpPr>
          <p:spPr>
            <a:xfrm>
              <a:off x="7007463" y="1659324"/>
              <a:ext cx="91440" cy="91440"/>
            </a:xfrm>
            <a:prstGeom prst="ellipse">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17" name="Oval 16">
              <a:extLst>
                <a:ext uri="{FF2B5EF4-FFF2-40B4-BE49-F238E27FC236}">
                  <a16:creationId xmlns:a16="http://schemas.microsoft.com/office/drawing/2014/main" id="{357FEF9D-0ABD-BEBF-E74C-FA9515ABB4E2}"/>
                </a:ext>
              </a:extLst>
            </p:cNvPr>
            <p:cNvSpPr/>
            <p:nvPr/>
          </p:nvSpPr>
          <p:spPr>
            <a:xfrm>
              <a:off x="7007463" y="2917372"/>
              <a:ext cx="91440" cy="91440"/>
            </a:xfrm>
            <a:prstGeom prst="ellipse">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grpSp>
      <p:sp>
        <p:nvSpPr>
          <p:cNvPr id="19" name="TextBox 18">
            <a:extLst>
              <a:ext uri="{FF2B5EF4-FFF2-40B4-BE49-F238E27FC236}">
                <a16:creationId xmlns:a16="http://schemas.microsoft.com/office/drawing/2014/main" id="{AEA0AB10-2726-C255-5BE3-6137797E5E04}"/>
              </a:ext>
            </a:extLst>
          </p:cNvPr>
          <p:cNvSpPr txBox="1"/>
          <p:nvPr/>
        </p:nvSpPr>
        <p:spPr>
          <a:xfrm>
            <a:off x="7455655" y="6411519"/>
            <a:ext cx="4896567" cy="261610"/>
          </a:xfrm>
          <a:prstGeom prst="rect">
            <a:avLst/>
          </a:prstGeom>
          <a:noFill/>
        </p:spPr>
        <p:txBody>
          <a:bodyPr wrap="square">
            <a:spAutoFit/>
          </a:bodyPr>
          <a:lstStyle/>
          <a:p>
            <a:r>
              <a:rPr lang="en-US" sz="1100" b="1">
                <a:solidFill>
                  <a:srgbClr val="002B5C"/>
                </a:solidFill>
                <a:latin typeface="Franklin Gothic Book" panose="020B0503020102020204" pitchFamily="34" charset="0"/>
                <a:ea typeface="Calibri" panose="020F0502020204030204" pitchFamily="34" charset="0"/>
                <a:cs typeface="Calibri" panose="020F0502020204030204" pitchFamily="34" charset="0"/>
              </a:rPr>
              <a:t>*Evaluation Metric: </a:t>
            </a:r>
            <a:r>
              <a:rPr lang="en-US" sz="1100">
                <a:solidFill>
                  <a:srgbClr val="002B5C"/>
                </a:solidFill>
                <a:latin typeface="Franklin Gothic Book" panose="020B0503020102020204" pitchFamily="34" charset="0"/>
                <a:ea typeface="Calibri" panose="020F0502020204030204" pitchFamily="34" charset="0"/>
                <a:cs typeface="Calibri" panose="020F0502020204030204" pitchFamily="34" charset="0"/>
              </a:rPr>
              <a:t>Mean Absolute Error (MAE)</a:t>
            </a:r>
          </a:p>
        </p:txBody>
      </p:sp>
      <p:sp>
        <p:nvSpPr>
          <p:cNvPr id="26" name="Rectangle 25">
            <a:extLst>
              <a:ext uri="{FF2B5EF4-FFF2-40B4-BE49-F238E27FC236}">
                <a16:creationId xmlns:a16="http://schemas.microsoft.com/office/drawing/2014/main" id="{CCB7C375-D89C-ECB5-BF0E-67BE8A98B731}"/>
              </a:ext>
            </a:extLst>
          </p:cNvPr>
          <p:cNvSpPr/>
          <p:nvPr/>
        </p:nvSpPr>
        <p:spPr>
          <a:xfrm>
            <a:off x="853221" y="1845914"/>
            <a:ext cx="5243125" cy="940826"/>
          </a:xfrm>
          <a:prstGeom prst="rect">
            <a:avLst/>
          </a:prstGeom>
          <a:noFill/>
          <a:ln>
            <a:solidFill>
              <a:srgbClr val="B9975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27" name="Rectangle 26">
            <a:extLst>
              <a:ext uri="{FF2B5EF4-FFF2-40B4-BE49-F238E27FC236}">
                <a16:creationId xmlns:a16="http://schemas.microsoft.com/office/drawing/2014/main" id="{BE3D2F7B-8332-C8C9-C60E-CF062BEF7530}"/>
              </a:ext>
            </a:extLst>
          </p:cNvPr>
          <p:cNvSpPr/>
          <p:nvPr/>
        </p:nvSpPr>
        <p:spPr>
          <a:xfrm>
            <a:off x="853221" y="1574412"/>
            <a:ext cx="2262853" cy="405113"/>
          </a:xfrm>
          <a:prstGeom prst="rect">
            <a:avLst/>
          </a:prstGeom>
          <a:solidFill>
            <a:srgbClr val="B9975B"/>
          </a:solidFill>
          <a:ln>
            <a:solidFill>
              <a:srgbClr val="B99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Franklin Gothic Book" panose="020B0503020102020204" pitchFamily="34" charset="0"/>
                <a:ea typeface="Calibri" panose="020F0502020204030204" pitchFamily="34" charset="0"/>
                <a:cs typeface="Calibri" panose="020F0502020204030204" pitchFamily="34" charset="0"/>
              </a:rPr>
              <a:t>Our Solution</a:t>
            </a:r>
          </a:p>
        </p:txBody>
      </p:sp>
      <p:sp>
        <p:nvSpPr>
          <p:cNvPr id="29" name="Rectangle: Rounded Corners 28">
            <a:extLst>
              <a:ext uri="{FF2B5EF4-FFF2-40B4-BE49-F238E27FC236}">
                <a16:creationId xmlns:a16="http://schemas.microsoft.com/office/drawing/2014/main" id="{BF818E28-75AB-F8AE-F73E-FE0F6623CFB7}"/>
              </a:ext>
            </a:extLst>
          </p:cNvPr>
          <p:cNvSpPr/>
          <p:nvPr/>
        </p:nvSpPr>
        <p:spPr>
          <a:xfrm>
            <a:off x="1045717" y="2138271"/>
            <a:ext cx="2262853" cy="486137"/>
          </a:xfrm>
          <a:prstGeom prst="roundRect">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Franklin Gothic Book" panose="020B0503020102020204" pitchFamily="34" charset="0"/>
                <a:ea typeface="Calibri" panose="020F0502020204030204" pitchFamily="34" charset="0"/>
                <a:cs typeface="Calibri" panose="020F0502020204030204" pitchFamily="34" charset="0"/>
              </a:rPr>
              <a:t>Interpretability</a:t>
            </a:r>
          </a:p>
        </p:txBody>
      </p:sp>
      <p:sp>
        <p:nvSpPr>
          <p:cNvPr id="38" name="Rectangle: Rounded Corners 37">
            <a:extLst>
              <a:ext uri="{FF2B5EF4-FFF2-40B4-BE49-F238E27FC236}">
                <a16:creationId xmlns:a16="http://schemas.microsoft.com/office/drawing/2014/main" id="{98399072-C956-E6F6-ED6D-88DFB97974F7}"/>
              </a:ext>
            </a:extLst>
          </p:cNvPr>
          <p:cNvSpPr/>
          <p:nvPr/>
        </p:nvSpPr>
        <p:spPr>
          <a:xfrm>
            <a:off x="3636516" y="2138271"/>
            <a:ext cx="2262853" cy="486137"/>
          </a:xfrm>
          <a:prstGeom prst="round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Franklin Gothic Book" panose="020B0503020102020204" pitchFamily="34" charset="0"/>
                <a:ea typeface="Calibri" panose="020F0502020204030204" pitchFamily="34" charset="0"/>
                <a:cs typeface="Calibri" panose="020F0502020204030204" pitchFamily="34" charset="0"/>
              </a:rPr>
              <a:t>Predictive</a:t>
            </a:r>
          </a:p>
        </p:txBody>
      </p:sp>
    </p:spTree>
    <p:extLst>
      <p:ext uri="{BB962C8B-B14F-4D97-AF65-F5344CB8AC3E}">
        <p14:creationId xmlns:p14="http://schemas.microsoft.com/office/powerpoint/2010/main" val="658055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2402A3-DCCD-81D7-506A-53B0E59F9154}"/>
              </a:ext>
            </a:extLst>
          </p:cNvPr>
          <p:cNvSpPr/>
          <p:nvPr/>
        </p:nvSpPr>
        <p:spPr>
          <a:xfrm>
            <a:off x="4166161" y="3446285"/>
            <a:ext cx="6928076" cy="790447"/>
          </a:xfrm>
          <a:prstGeom prst="rect">
            <a:avLst/>
          </a:prstGeom>
          <a:noFill/>
          <a:ln>
            <a:solidFill>
              <a:srgbClr val="D3114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ea typeface="Calibri" panose="020F0502020204030204" pitchFamily="34" charset="0"/>
                <a:cs typeface="Calibri" panose="020F0502020204030204" pitchFamily="34" charset="0"/>
              </a:rPr>
              <a:t>Operational Decisions</a:t>
            </a:r>
          </a:p>
        </p:txBody>
      </p:sp>
      <p:sp>
        <p:nvSpPr>
          <p:cNvPr id="28" name="Rectangle 27">
            <a:extLst>
              <a:ext uri="{FF2B5EF4-FFF2-40B4-BE49-F238E27FC236}">
                <a16:creationId xmlns:a16="http://schemas.microsoft.com/office/drawing/2014/main" id="{34BA518C-6C4F-369A-F05B-437A53696E0B}"/>
              </a:ext>
            </a:extLst>
          </p:cNvPr>
          <p:cNvSpPr/>
          <p:nvPr/>
        </p:nvSpPr>
        <p:spPr>
          <a:xfrm>
            <a:off x="4166159" y="4955527"/>
            <a:ext cx="6928077" cy="790447"/>
          </a:xfrm>
          <a:prstGeom prst="rect">
            <a:avLst/>
          </a:prstGeom>
          <a:noFill/>
          <a:ln>
            <a:solidFill>
              <a:srgbClr val="D3114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ea typeface="Calibri" panose="020F0502020204030204" pitchFamily="34" charset="0"/>
                <a:cs typeface="Calibri" panose="020F0502020204030204" pitchFamily="34" charset="0"/>
              </a:rPr>
              <a:t>Operational Decisions</a:t>
            </a:r>
          </a:p>
        </p:txBody>
      </p:sp>
      <p:sp>
        <p:nvSpPr>
          <p:cNvPr id="26" name="Rectangle 25">
            <a:extLst>
              <a:ext uri="{FF2B5EF4-FFF2-40B4-BE49-F238E27FC236}">
                <a16:creationId xmlns:a16="http://schemas.microsoft.com/office/drawing/2014/main" id="{DA469F4A-EDEB-F280-9167-21E29EC4197F}"/>
              </a:ext>
            </a:extLst>
          </p:cNvPr>
          <p:cNvSpPr/>
          <p:nvPr/>
        </p:nvSpPr>
        <p:spPr>
          <a:xfrm>
            <a:off x="4154589" y="1961250"/>
            <a:ext cx="6939647" cy="790447"/>
          </a:xfrm>
          <a:prstGeom prst="rect">
            <a:avLst/>
          </a:prstGeom>
          <a:noFill/>
          <a:ln>
            <a:solidFill>
              <a:srgbClr val="D3114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ea typeface="Calibri" panose="020F0502020204030204" pitchFamily="34" charset="0"/>
                <a:cs typeface="Calibri" panose="020F0502020204030204" pitchFamily="34" charset="0"/>
              </a:rPr>
              <a:t>Operational Decisions</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latin typeface="Franklin Gothic Book" panose="020B0503020102020204" pitchFamily="34" charset="0"/>
                <a:ea typeface="Calibri" panose="020F0502020204030204" pitchFamily="34" charset="0"/>
                <a:cs typeface="Calibri" panose="020F0502020204030204" pitchFamily="34" charset="0"/>
              </a:rPr>
              <a:pPr/>
              <a:t>11</a:t>
            </a:fld>
            <a:endParaRPr lang="en-US">
              <a:latin typeface="Franklin Gothic Book" panose="020B0503020102020204" pitchFamily="34" charset="0"/>
              <a:ea typeface="Calibri" panose="020F0502020204030204" pitchFamily="34" charset="0"/>
              <a:cs typeface="Calibri" panose="020F0502020204030204" pitchFamily="34" charset="0"/>
            </a:endParaRPr>
          </a:p>
        </p:txBody>
      </p:sp>
      <p:sp>
        <p:nvSpPr>
          <p:cNvPr id="2" name="Title 6">
            <a:extLst>
              <a:ext uri="{FF2B5EF4-FFF2-40B4-BE49-F238E27FC236}">
                <a16:creationId xmlns:a16="http://schemas.microsoft.com/office/drawing/2014/main" id="{4AE4CFB2-0D22-6A44-2BBC-40130D9FA798}"/>
              </a:ext>
            </a:extLst>
          </p:cNvPr>
          <p:cNvSpPr>
            <a:spLocks noGrp="1"/>
          </p:cNvSpPr>
          <p:nvPr>
            <p:ph type="title"/>
          </p:nvPr>
        </p:nvSpPr>
        <p:spPr>
          <a:xfrm>
            <a:off x="1823073" y="557907"/>
            <a:ext cx="10020584" cy="790448"/>
          </a:xfrm>
        </p:spPr>
        <p:txBody>
          <a:bodyPr anchor="ctr">
            <a:noAutofit/>
          </a:bodyPr>
          <a:lstStyle/>
          <a:p>
            <a:pPr algn="l"/>
            <a:r>
              <a:rPr lang="en-US" sz="3200">
                <a:latin typeface="Franklin Gothic Book" panose="020B0503020102020204" pitchFamily="34" charset="0"/>
              </a:rPr>
              <a:t>Our solution can help organizers take informed decisions</a:t>
            </a:r>
            <a:endParaRPr lang="en-US" sz="3200" cap="none">
              <a:latin typeface="Franklin Gothic Book" panose="020B0503020102020204" pitchFamily="34" charset="0"/>
            </a:endParaRPr>
          </a:p>
        </p:txBody>
      </p:sp>
      <p:sp>
        <p:nvSpPr>
          <p:cNvPr id="7" name="Rectangle 6">
            <a:extLst>
              <a:ext uri="{FF2B5EF4-FFF2-40B4-BE49-F238E27FC236}">
                <a16:creationId xmlns:a16="http://schemas.microsoft.com/office/drawing/2014/main" id="{3871E0BC-2D83-EF1D-81CC-844FCAFC0391}"/>
              </a:ext>
            </a:extLst>
          </p:cNvPr>
          <p:cNvSpPr/>
          <p:nvPr/>
        </p:nvSpPr>
        <p:spPr>
          <a:xfrm>
            <a:off x="549445" y="2733873"/>
            <a:ext cx="2547257" cy="1999856"/>
          </a:xfrm>
          <a:prstGeom prst="rect">
            <a:avLst/>
          </a:prstGeom>
          <a:noFill/>
          <a:ln>
            <a:solidFill>
              <a:srgbClr val="B9975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8" name="Rectangle 7">
            <a:extLst>
              <a:ext uri="{FF2B5EF4-FFF2-40B4-BE49-F238E27FC236}">
                <a16:creationId xmlns:a16="http://schemas.microsoft.com/office/drawing/2014/main" id="{7DAF36F6-E058-E2A6-A620-4055FBCA6D1B}"/>
              </a:ext>
            </a:extLst>
          </p:cNvPr>
          <p:cNvSpPr/>
          <p:nvPr/>
        </p:nvSpPr>
        <p:spPr>
          <a:xfrm>
            <a:off x="549444" y="2502931"/>
            <a:ext cx="2547258" cy="405113"/>
          </a:xfrm>
          <a:prstGeom prst="rect">
            <a:avLst/>
          </a:prstGeom>
          <a:solidFill>
            <a:srgbClr val="B9975B"/>
          </a:solidFill>
          <a:ln>
            <a:solidFill>
              <a:srgbClr val="B99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Franklin Gothic Book" panose="020B0503020102020204" pitchFamily="34" charset="0"/>
                <a:ea typeface="Calibri" panose="020F0502020204030204" pitchFamily="34" charset="0"/>
                <a:cs typeface="Calibri" panose="020F0502020204030204" pitchFamily="34" charset="0"/>
              </a:rPr>
              <a:t>Our Solution</a:t>
            </a:r>
          </a:p>
        </p:txBody>
      </p:sp>
      <p:sp>
        <p:nvSpPr>
          <p:cNvPr id="9" name="Rectangle: Rounded Corners 8">
            <a:extLst>
              <a:ext uri="{FF2B5EF4-FFF2-40B4-BE49-F238E27FC236}">
                <a16:creationId xmlns:a16="http://schemas.microsoft.com/office/drawing/2014/main" id="{5419184D-55B5-2A13-2D0B-F2A67CE82E08}"/>
              </a:ext>
            </a:extLst>
          </p:cNvPr>
          <p:cNvSpPr/>
          <p:nvPr/>
        </p:nvSpPr>
        <p:spPr>
          <a:xfrm>
            <a:off x="709195" y="3061460"/>
            <a:ext cx="2262853" cy="486137"/>
          </a:xfrm>
          <a:prstGeom prst="round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Franklin Gothic Book" panose="020B0503020102020204" pitchFamily="34" charset="0"/>
                <a:ea typeface="Calibri" panose="020F0502020204030204" pitchFamily="34" charset="0"/>
                <a:cs typeface="Calibri" panose="020F0502020204030204" pitchFamily="34" charset="0"/>
              </a:rPr>
              <a:t>Interpretability</a:t>
            </a:r>
          </a:p>
        </p:txBody>
      </p:sp>
      <p:sp>
        <p:nvSpPr>
          <p:cNvPr id="11" name="Rectangle: Rounded Corners 10">
            <a:extLst>
              <a:ext uri="{FF2B5EF4-FFF2-40B4-BE49-F238E27FC236}">
                <a16:creationId xmlns:a16="http://schemas.microsoft.com/office/drawing/2014/main" id="{ADADB39B-4BF8-9DB8-BE1D-5B560A152200}"/>
              </a:ext>
            </a:extLst>
          </p:cNvPr>
          <p:cNvSpPr/>
          <p:nvPr/>
        </p:nvSpPr>
        <p:spPr>
          <a:xfrm>
            <a:off x="709195" y="4092487"/>
            <a:ext cx="2262853" cy="486137"/>
          </a:xfrm>
          <a:prstGeom prst="round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Franklin Gothic Book" panose="020B0503020102020204" pitchFamily="34" charset="0"/>
                <a:ea typeface="Calibri" panose="020F0502020204030204" pitchFamily="34" charset="0"/>
                <a:cs typeface="Calibri" panose="020F0502020204030204" pitchFamily="34" charset="0"/>
              </a:rPr>
              <a:t>Predictive</a:t>
            </a:r>
          </a:p>
        </p:txBody>
      </p:sp>
      <p:sp>
        <p:nvSpPr>
          <p:cNvPr id="3" name="Plus Sign 2">
            <a:extLst>
              <a:ext uri="{FF2B5EF4-FFF2-40B4-BE49-F238E27FC236}">
                <a16:creationId xmlns:a16="http://schemas.microsoft.com/office/drawing/2014/main" id="{EB0E9D8B-4BBA-FF3B-E5D6-3B652A8CEA71}"/>
              </a:ext>
            </a:extLst>
          </p:cNvPr>
          <p:cNvSpPr/>
          <p:nvPr/>
        </p:nvSpPr>
        <p:spPr>
          <a:xfrm>
            <a:off x="1571200" y="3586409"/>
            <a:ext cx="457200" cy="457200"/>
          </a:xfrm>
          <a:prstGeom prst="mathPlus">
            <a:avLst>
              <a:gd name="adj1" fmla="val 11213"/>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5" name="Rectangle 4">
            <a:extLst>
              <a:ext uri="{FF2B5EF4-FFF2-40B4-BE49-F238E27FC236}">
                <a16:creationId xmlns:a16="http://schemas.microsoft.com/office/drawing/2014/main" id="{62772901-CD56-E220-8DCB-C73E510C2B3A}"/>
              </a:ext>
            </a:extLst>
          </p:cNvPr>
          <p:cNvSpPr/>
          <p:nvPr/>
        </p:nvSpPr>
        <p:spPr>
          <a:xfrm>
            <a:off x="4154590" y="1683453"/>
            <a:ext cx="2547258" cy="533400"/>
          </a:xfrm>
          <a:prstGeom prst="rect">
            <a:avLst/>
          </a:prstGeom>
          <a:solidFill>
            <a:srgbClr val="D31145"/>
          </a:solidFill>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ea typeface="Calibri" panose="020F0502020204030204" pitchFamily="34" charset="0"/>
                <a:cs typeface="Calibri" panose="020F0502020204030204" pitchFamily="34" charset="0"/>
              </a:rPr>
              <a:t>Operational</a:t>
            </a:r>
          </a:p>
        </p:txBody>
      </p:sp>
      <p:sp>
        <p:nvSpPr>
          <p:cNvPr id="6" name="Rectangle 5">
            <a:extLst>
              <a:ext uri="{FF2B5EF4-FFF2-40B4-BE49-F238E27FC236}">
                <a16:creationId xmlns:a16="http://schemas.microsoft.com/office/drawing/2014/main" id="{C16945D0-394E-D7AA-A2B8-1DC5AEECF393}"/>
              </a:ext>
            </a:extLst>
          </p:cNvPr>
          <p:cNvSpPr/>
          <p:nvPr/>
        </p:nvSpPr>
        <p:spPr>
          <a:xfrm>
            <a:off x="4154589" y="3203845"/>
            <a:ext cx="2547258" cy="533400"/>
          </a:xfrm>
          <a:prstGeom prst="rect">
            <a:avLst/>
          </a:prstGeom>
          <a:solidFill>
            <a:srgbClr val="D31145"/>
          </a:solidFill>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ea typeface="Calibri" panose="020F0502020204030204" pitchFamily="34" charset="0"/>
                <a:cs typeface="Calibri" panose="020F0502020204030204" pitchFamily="34" charset="0"/>
              </a:rPr>
              <a:t>Sales and Revenue</a:t>
            </a:r>
          </a:p>
        </p:txBody>
      </p:sp>
      <p:sp>
        <p:nvSpPr>
          <p:cNvPr id="10" name="Rectangle 9">
            <a:extLst>
              <a:ext uri="{FF2B5EF4-FFF2-40B4-BE49-F238E27FC236}">
                <a16:creationId xmlns:a16="http://schemas.microsoft.com/office/drawing/2014/main" id="{77206D69-BAF2-1013-6E30-0BCE1E6D8490}"/>
              </a:ext>
            </a:extLst>
          </p:cNvPr>
          <p:cNvSpPr/>
          <p:nvPr/>
        </p:nvSpPr>
        <p:spPr>
          <a:xfrm>
            <a:off x="4154589" y="4691579"/>
            <a:ext cx="2547258" cy="533400"/>
          </a:xfrm>
          <a:prstGeom prst="rect">
            <a:avLst/>
          </a:prstGeom>
          <a:solidFill>
            <a:srgbClr val="D31145"/>
          </a:solidFill>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ea typeface="Calibri" panose="020F0502020204030204" pitchFamily="34" charset="0"/>
                <a:cs typeface="Calibri" panose="020F0502020204030204" pitchFamily="34" charset="0"/>
              </a:rPr>
              <a:t>Financial and Strategic</a:t>
            </a:r>
          </a:p>
        </p:txBody>
      </p:sp>
      <p:cxnSp>
        <p:nvCxnSpPr>
          <p:cNvPr id="19" name="Connector: Elbow 18">
            <a:extLst>
              <a:ext uri="{FF2B5EF4-FFF2-40B4-BE49-F238E27FC236}">
                <a16:creationId xmlns:a16="http://schemas.microsoft.com/office/drawing/2014/main" id="{54D8EFA8-C294-6B15-B0C5-6BFA2C5FD255}"/>
              </a:ext>
            </a:extLst>
          </p:cNvPr>
          <p:cNvCxnSpPr>
            <a:stCxn id="7" idx="3"/>
            <a:endCxn id="5" idx="1"/>
          </p:cNvCxnSpPr>
          <p:nvPr/>
        </p:nvCxnSpPr>
        <p:spPr>
          <a:xfrm flipV="1">
            <a:off x="3096702" y="1950153"/>
            <a:ext cx="1057888" cy="1783648"/>
          </a:xfrm>
          <a:prstGeom prst="bentConnector3">
            <a:avLst/>
          </a:prstGeom>
          <a:ln w="19050">
            <a:solidFill>
              <a:srgbClr val="B9975B"/>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E0EC3408-6FD3-A96B-D847-8B4CCE0D51A5}"/>
              </a:ext>
            </a:extLst>
          </p:cNvPr>
          <p:cNvCxnSpPr>
            <a:cxnSpLocks/>
            <a:stCxn id="7" idx="3"/>
            <a:endCxn id="10" idx="1"/>
          </p:cNvCxnSpPr>
          <p:nvPr/>
        </p:nvCxnSpPr>
        <p:spPr>
          <a:xfrm>
            <a:off x="3096702" y="3733801"/>
            <a:ext cx="1057887" cy="1224478"/>
          </a:xfrm>
          <a:prstGeom prst="bentConnector3">
            <a:avLst>
              <a:gd name="adj1" fmla="val 50000"/>
            </a:avLst>
          </a:prstGeom>
          <a:ln w="19050">
            <a:solidFill>
              <a:srgbClr val="B9975B"/>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DD0E624-FA06-574B-B198-79BFC701514D}"/>
              </a:ext>
            </a:extLst>
          </p:cNvPr>
          <p:cNvSpPr txBox="1"/>
          <p:nvPr/>
        </p:nvSpPr>
        <p:spPr>
          <a:xfrm>
            <a:off x="4279244" y="2302272"/>
            <a:ext cx="7041900" cy="369332"/>
          </a:xfrm>
          <a:prstGeom prst="rect">
            <a:avLst/>
          </a:prstGeom>
          <a:noFill/>
        </p:spPr>
        <p:txBody>
          <a:bodyPr wrap="square">
            <a:spAutoFit/>
          </a:bodyPr>
          <a:lstStyle/>
          <a:p>
            <a:r>
              <a:rPr lang="en-US">
                <a:solidFill>
                  <a:srgbClr val="002B5C"/>
                </a:solidFill>
                <a:latin typeface="Franklin Gothic Book" panose="020B0503020102020204" pitchFamily="34" charset="0"/>
                <a:ea typeface="Calibri" panose="020F0502020204030204" pitchFamily="34" charset="0"/>
                <a:cs typeface="Calibri" panose="020F0502020204030204" pitchFamily="34" charset="0"/>
              </a:rPr>
              <a:t>Staffing, Stadium Preparations, Concession stands etc.</a:t>
            </a:r>
          </a:p>
        </p:txBody>
      </p:sp>
      <p:sp>
        <p:nvSpPr>
          <p:cNvPr id="30" name="TextBox 29">
            <a:extLst>
              <a:ext uri="{FF2B5EF4-FFF2-40B4-BE49-F238E27FC236}">
                <a16:creationId xmlns:a16="http://schemas.microsoft.com/office/drawing/2014/main" id="{F1945677-7516-FC6D-E164-663F081E16C0}"/>
              </a:ext>
            </a:extLst>
          </p:cNvPr>
          <p:cNvSpPr txBox="1"/>
          <p:nvPr/>
        </p:nvSpPr>
        <p:spPr>
          <a:xfrm>
            <a:off x="4279243" y="3802322"/>
            <a:ext cx="7041900" cy="369332"/>
          </a:xfrm>
          <a:prstGeom prst="rect">
            <a:avLst/>
          </a:prstGeom>
          <a:noFill/>
        </p:spPr>
        <p:txBody>
          <a:bodyPr wrap="square">
            <a:spAutoFit/>
          </a:bodyPr>
          <a:lstStyle/>
          <a:p>
            <a:r>
              <a:rPr lang="en-US">
                <a:solidFill>
                  <a:srgbClr val="002B5C"/>
                </a:solidFill>
                <a:latin typeface="Franklin Gothic Book" panose="020B0503020102020204" pitchFamily="34" charset="0"/>
                <a:ea typeface="Calibri" panose="020F0502020204030204" pitchFamily="34" charset="0"/>
                <a:cs typeface="Calibri" panose="020F0502020204030204" pitchFamily="34" charset="0"/>
              </a:rPr>
              <a:t>Pricing, Promotions &amp; Special Event Placement, Discounts &amp; Offers</a:t>
            </a:r>
          </a:p>
        </p:txBody>
      </p:sp>
      <p:sp>
        <p:nvSpPr>
          <p:cNvPr id="31" name="TextBox 30">
            <a:extLst>
              <a:ext uri="{FF2B5EF4-FFF2-40B4-BE49-F238E27FC236}">
                <a16:creationId xmlns:a16="http://schemas.microsoft.com/office/drawing/2014/main" id="{F8860B3A-3F99-58CE-CF96-8E4FD1AEB682}"/>
              </a:ext>
            </a:extLst>
          </p:cNvPr>
          <p:cNvSpPr txBox="1"/>
          <p:nvPr/>
        </p:nvSpPr>
        <p:spPr>
          <a:xfrm>
            <a:off x="4279244" y="5310494"/>
            <a:ext cx="7041900" cy="369332"/>
          </a:xfrm>
          <a:prstGeom prst="rect">
            <a:avLst/>
          </a:prstGeom>
          <a:noFill/>
        </p:spPr>
        <p:txBody>
          <a:bodyPr wrap="square">
            <a:spAutoFit/>
          </a:bodyPr>
          <a:lstStyle/>
          <a:p>
            <a:r>
              <a:rPr lang="en-US">
                <a:solidFill>
                  <a:srgbClr val="002B5C"/>
                </a:solidFill>
                <a:latin typeface="Franklin Gothic Book" panose="020B0503020102020204" pitchFamily="34" charset="0"/>
                <a:ea typeface="Calibri" panose="020F0502020204030204" pitchFamily="34" charset="0"/>
                <a:cs typeface="Calibri" panose="020F0502020204030204" pitchFamily="34" charset="0"/>
              </a:rPr>
              <a:t>Budgeting, Revenue Estimation, Marketing Strategy </a:t>
            </a:r>
          </a:p>
        </p:txBody>
      </p:sp>
      <p:cxnSp>
        <p:nvCxnSpPr>
          <p:cNvPr id="42" name="Straight Arrow Connector 41">
            <a:extLst>
              <a:ext uri="{FF2B5EF4-FFF2-40B4-BE49-F238E27FC236}">
                <a16:creationId xmlns:a16="http://schemas.microsoft.com/office/drawing/2014/main" id="{BE2376EB-EDF5-988A-3601-5389BEB6630F}"/>
              </a:ext>
            </a:extLst>
          </p:cNvPr>
          <p:cNvCxnSpPr>
            <a:cxnSpLocks/>
            <a:stCxn id="7" idx="3"/>
          </p:cNvCxnSpPr>
          <p:nvPr/>
        </p:nvCxnSpPr>
        <p:spPr>
          <a:xfrm>
            <a:off x="3096702" y="3733801"/>
            <a:ext cx="1069457" cy="0"/>
          </a:xfrm>
          <a:prstGeom prst="straightConnector1">
            <a:avLst/>
          </a:prstGeom>
          <a:ln w="19050">
            <a:solidFill>
              <a:srgbClr val="B9975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006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6" grpId="0" animBg="1"/>
      <p:bldP spid="5" grpId="0" animBg="1"/>
      <p:bldP spid="6" grpId="0" animBg="1"/>
      <p:bldP spid="10" grpId="0" animBg="1"/>
      <p:bldP spid="29" grpId="0"/>
      <p:bldP spid="30"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latin typeface="Franklin Gothic Book" panose="020B0503020102020204" pitchFamily="34" charset="0"/>
                <a:ea typeface="Calibri" panose="020F0502020204030204" pitchFamily="34" charset="0"/>
                <a:cs typeface="Calibri" panose="020F0502020204030204" pitchFamily="34" charset="0"/>
              </a:rPr>
              <a:pPr/>
              <a:t>12</a:t>
            </a:fld>
            <a:endParaRPr lang="en-US">
              <a:latin typeface="Franklin Gothic Book" panose="020B0503020102020204" pitchFamily="34" charset="0"/>
              <a:ea typeface="Calibri" panose="020F0502020204030204" pitchFamily="34" charset="0"/>
              <a:cs typeface="Calibri" panose="020F0502020204030204" pitchFamily="34" charset="0"/>
            </a:endParaRPr>
          </a:p>
        </p:txBody>
      </p:sp>
      <p:sp>
        <p:nvSpPr>
          <p:cNvPr id="2" name="Title 6">
            <a:extLst>
              <a:ext uri="{FF2B5EF4-FFF2-40B4-BE49-F238E27FC236}">
                <a16:creationId xmlns:a16="http://schemas.microsoft.com/office/drawing/2014/main" id="{4AE4CFB2-0D22-6A44-2BBC-40130D9FA798}"/>
              </a:ext>
            </a:extLst>
          </p:cNvPr>
          <p:cNvSpPr>
            <a:spLocks noGrp="1"/>
          </p:cNvSpPr>
          <p:nvPr>
            <p:ph type="title"/>
          </p:nvPr>
        </p:nvSpPr>
        <p:spPr>
          <a:xfrm>
            <a:off x="1823073" y="557907"/>
            <a:ext cx="9665711" cy="790448"/>
          </a:xfrm>
        </p:spPr>
        <p:txBody>
          <a:bodyPr anchor="ctr">
            <a:normAutofit/>
          </a:bodyPr>
          <a:lstStyle/>
          <a:p>
            <a:pPr algn="l"/>
            <a:r>
              <a:rPr lang="en-US" sz="3200" cap="none">
                <a:latin typeface="Franklin Gothic Book" panose="020B0503020102020204" pitchFamily="34" charset="0"/>
              </a:rPr>
              <a:t>Holiday Games </a:t>
            </a:r>
            <a:r>
              <a:rPr lang="en-US" sz="3200">
                <a:latin typeface="Franklin Gothic Book" panose="020B0503020102020204" pitchFamily="34" charset="0"/>
              </a:rPr>
              <a:t>D</a:t>
            </a:r>
            <a:r>
              <a:rPr lang="en-US" sz="3200" cap="none">
                <a:latin typeface="Franklin Gothic Book" panose="020B0503020102020204" pitchFamily="34" charset="0"/>
              </a:rPr>
              <a:t>rive High Attendance</a:t>
            </a:r>
            <a:endParaRPr lang="en-US" sz="3200" cap="none">
              <a:highlight>
                <a:srgbClr val="FFFF00"/>
              </a:highlight>
              <a:latin typeface="Franklin Gothic Book" panose="020B0503020102020204" pitchFamily="34" charset="0"/>
            </a:endParaRPr>
          </a:p>
        </p:txBody>
      </p:sp>
      <p:sp>
        <p:nvSpPr>
          <p:cNvPr id="29" name="TextBox 28">
            <a:extLst>
              <a:ext uri="{FF2B5EF4-FFF2-40B4-BE49-F238E27FC236}">
                <a16:creationId xmlns:a16="http://schemas.microsoft.com/office/drawing/2014/main" id="{BDD0E624-FA06-574B-B198-79BFC701514D}"/>
              </a:ext>
            </a:extLst>
          </p:cNvPr>
          <p:cNvSpPr txBox="1"/>
          <p:nvPr/>
        </p:nvSpPr>
        <p:spPr>
          <a:xfrm>
            <a:off x="5643280" y="2276280"/>
            <a:ext cx="5974777" cy="584775"/>
          </a:xfrm>
          <a:prstGeom prst="rect">
            <a:avLst/>
          </a:prstGeom>
          <a:noFill/>
        </p:spPr>
        <p:txBody>
          <a:bodyPr wrap="square">
            <a:spAutoFit/>
          </a:bodyPr>
          <a:lstStyle/>
          <a:p>
            <a:pPr algn="ctr"/>
            <a:r>
              <a:rPr lang="en-US" sz="1600">
                <a:solidFill>
                  <a:srgbClr val="D31145"/>
                </a:solidFill>
                <a:latin typeface="Franklin Gothic Book" panose="020B0503020102020204" pitchFamily="34" charset="0"/>
                <a:ea typeface="Calibri" panose="020F0502020204030204" pitchFamily="34" charset="0"/>
                <a:cs typeface="Calibri" panose="020F0502020204030204" pitchFamily="34" charset="0"/>
              </a:rPr>
              <a:t>However, </a:t>
            </a:r>
            <a:r>
              <a:rPr lang="en-US" sz="1600" b="1">
                <a:solidFill>
                  <a:srgbClr val="D31145"/>
                </a:solidFill>
                <a:latin typeface="Franklin Gothic Book" panose="020B0503020102020204" pitchFamily="34" charset="0"/>
                <a:ea typeface="Calibri" panose="020F0502020204030204" pitchFamily="34" charset="0"/>
                <a:cs typeface="Calibri" panose="020F0502020204030204" pitchFamily="34" charset="0"/>
              </a:rPr>
              <a:t>Observed Holidays have negative effect (11.5%) </a:t>
            </a:r>
            <a:r>
              <a:rPr lang="en-US" sz="1600">
                <a:solidFill>
                  <a:srgbClr val="D31145"/>
                </a:solidFill>
                <a:latin typeface="Franklin Gothic Book" panose="020B0503020102020204" pitchFamily="34" charset="0"/>
                <a:ea typeface="Calibri" panose="020F0502020204030204" pitchFamily="34" charset="0"/>
                <a:cs typeface="Calibri" panose="020F0502020204030204" pitchFamily="34" charset="0"/>
              </a:rPr>
              <a:t>on attendance – given the long weekend</a:t>
            </a:r>
          </a:p>
        </p:txBody>
      </p:sp>
      <p:sp>
        <p:nvSpPr>
          <p:cNvPr id="4" name="Rectangle 3">
            <a:extLst>
              <a:ext uri="{FF2B5EF4-FFF2-40B4-BE49-F238E27FC236}">
                <a16:creationId xmlns:a16="http://schemas.microsoft.com/office/drawing/2014/main" id="{F5BCF5E1-DC08-384C-AAC1-EF25E033A4AE}"/>
              </a:ext>
            </a:extLst>
          </p:cNvPr>
          <p:cNvSpPr/>
          <p:nvPr/>
        </p:nvSpPr>
        <p:spPr>
          <a:xfrm>
            <a:off x="5654852" y="4669686"/>
            <a:ext cx="6058863" cy="548640"/>
          </a:xfrm>
          <a:prstGeom prst="rect">
            <a:avLst/>
          </a:prstGeom>
          <a:noFill/>
          <a:ln>
            <a:solidFill>
              <a:srgbClr val="AEABA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ea typeface="Calibri" panose="020F0502020204030204" pitchFamily="34" charset="0"/>
                <a:cs typeface="Calibri" panose="020F0502020204030204" pitchFamily="34" charset="0"/>
              </a:rPr>
              <a:t>Operational Decisions</a:t>
            </a:r>
          </a:p>
        </p:txBody>
      </p:sp>
      <p:sp>
        <p:nvSpPr>
          <p:cNvPr id="8" name="Rectangle 7">
            <a:extLst>
              <a:ext uri="{FF2B5EF4-FFF2-40B4-BE49-F238E27FC236}">
                <a16:creationId xmlns:a16="http://schemas.microsoft.com/office/drawing/2014/main" id="{9F7C9146-F7AE-10CD-EB79-8A3796A409E9}"/>
              </a:ext>
            </a:extLst>
          </p:cNvPr>
          <p:cNvSpPr/>
          <p:nvPr/>
        </p:nvSpPr>
        <p:spPr>
          <a:xfrm>
            <a:off x="5666422" y="5365135"/>
            <a:ext cx="5955177" cy="539496"/>
          </a:xfrm>
          <a:prstGeom prst="rect">
            <a:avLst/>
          </a:prstGeom>
          <a:noFill/>
          <a:ln>
            <a:solidFill>
              <a:srgbClr val="AEABA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Franklin Gothic Book" panose="020B0503020102020204" pitchFamily="34" charset="0"/>
              <a:ea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E4CD9C44-DC54-C4AE-5D2F-841B39ECD65B}"/>
              </a:ext>
            </a:extLst>
          </p:cNvPr>
          <p:cNvSpPr/>
          <p:nvPr/>
        </p:nvSpPr>
        <p:spPr>
          <a:xfrm>
            <a:off x="5643280" y="3972556"/>
            <a:ext cx="6058863" cy="548640"/>
          </a:xfrm>
          <a:prstGeom prst="rect">
            <a:avLst/>
          </a:prstGeom>
          <a:noFill/>
          <a:ln>
            <a:solidFill>
              <a:srgbClr val="AEABA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ea typeface="Calibri" panose="020F0502020204030204" pitchFamily="34" charset="0"/>
                <a:cs typeface="Calibri" panose="020F0502020204030204" pitchFamily="34" charset="0"/>
              </a:rPr>
              <a:t>Operational Decisions</a:t>
            </a:r>
          </a:p>
        </p:txBody>
      </p:sp>
      <p:sp>
        <p:nvSpPr>
          <p:cNvPr id="10" name="Rectangle 9">
            <a:extLst>
              <a:ext uri="{FF2B5EF4-FFF2-40B4-BE49-F238E27FC236}">
                <a16:creationId xmlns:a16="http://schemas.microsoft.com/office/drawing/2014/main" id="{E2D0FCA7-6616-FD1A-AF6E-AFD93534D72E}"/>
              </a:ext>
            </a:extLst>
          </p:cNvPr>
          <p:cNvSpPr/>
          <p:nvPr/>
        </p:nvSpPr>
        <p:spPr>
          <a:xfrm>
            <a:off x="5643280" y="3972556"/>
            <a:ext cx="1690425" cy="548640"/>
          </a:xfrm>
          <a:prstGeom prst="rect">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ea typeface="Calibri" panose="020F0502020204030204" pitchFamily="34" charset="0"/>
                <a:cs typeface="Calibri" panose="020F0502020204030204" pitchFamily="34" charset="0"/>
              </a:rPr>
              <a:t>Operational</a:t>
            </a:r>
          </a:p>
        </p:txBody>
      </p:sp>
      <p:sp>
        <p:nvSpPr>
          <p:cNvPr id="11" name="Rectangle 10">
            <a:extLst>
              <a:ext uri="{FF2B5EF4-FFF2-40B4-BE49-F238E27FC236}">
                <a16:creationId xmlns:a16="http://schemas.microsoft.com/office/drawing/2014/main" id="{B8EAEB3C-E993-8C94-C640-9304C517EB16}"/>
              </a:ext>
            </a:extLst>
          </p:cNvPr>
          <p:cNvSpPr/>
          <p:nvPr/>
        </p:nvSpPr>
        <p:spPr>
          <a:xfrm>
            <a:off x="5643280" y="4669686"/>
            <a:ext cx="2266221" cy="548640"/>
          </a:xfrm>
          <a:prstGeom prst="rect">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ea typeface="Calibri" panose="020F0502020204030204" pitchFamily="34" charset="0"/>
                <a:cs typeface="Calibri" panose="020F0502020204030204" pitchFamily="34" charset="0"/>
              </a:rPr>
              <a:t>Sales and Revenue</a:t>
            </a:r>
          </a:p>
        </p:txBody>
      </p:sp>
      <p:sp>
        <p:nvSpPr>
          <p:cNvPr id="12" name="Rectangle 11">
            <a:extLst>
              <a:ext uri="{FF2B5EF4-FFF2-40B4-BE49-F238E27FC236}">
                <a16:creationId xmlns:a16="http://schemas.microsoft.com/office/drawing/2014/main" id="{B2222A55-1F1E-FEF6-7CC9-403A015B0111}"/>
              </a:ext>
            </a:extLst>
          </p:cNvPr>
          <p:cNvSpPr/>
          <p:nvPr/>
        </p:nvSpPr>
        <p:spPr>
          <a:xfrm>
            <a:off x="5643280" y="5364156"/>
            <a:ext cx="2547258" cy="548640"/>
          </a:xfrm>
          <a:prstGeom prst="rect">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ea typeface="Calibri" panose="020F0502020204030204" pitchFamily="34" charset="0"/>
                <a:cs typeface="Calibri" panose="020F0502020204030204" pitchFamily="34" charset="0"/>
              </a:rPr>
              <a:t>Financial and Strategic</a:t>
            </a:r>
          </a:p>
        </p:txBody>
      </p:sp>
      <p:sp>
        <p:nvSpPr>
          <p:cNvPr id="13" name="TextBox 12">
            <a:extLst>
              <a:ext uri="{FF2B5EF4-FFF2-40B4-BE49-F238E27FC236}">
                <a16:creationId xmlns:a16="http://schemas.microsoft.com/office/drawing/2014/main" id="{65AD8C04-1E16-158C-641E-1E9881581C0B}"/>
              </a:ext>
            </a:extLst>
          </p:cNvPr>
          <p:cNvSpPr txBox="1"/>
          <p:nvPr/>
        </p:nvSpPr>
        <p:spPr>
          <a:xfrm>
            <a:off x="7333705" y="4077599"/>
            <a:ext cx="4473409" cy="338554"/>
          </a:xfrm>
          <a:prstGeom prst="rect">
            <a:avLst/>
          </a:prstGeom>
          <a:noFill/>
        </p:spPr>
        <p:txBody>
          <a:bodyPr wrap="square" lIns="91440" tIns="45720" rIns="91440" bIns="45720" anchor="t">
            <a:spAutoFit/>
          </a:bodyPr>
          <a:lstStyle/>
          <a:p>
            <a:r>
              <a:rPr lang="en-US" sz="1600">
                <a:solidFill>
                  <a:srgbClr val="002B5C"/>
                </a:solidFill>
                <a:latin typeface="Franklin Gothic Book"/>
                <a:ea typeface="Calibri" panose="020F0502020204030204" pitchFamily="34" charset="0"/>
                <a:cs typeface="Calibri"/>
              </a:rPr>
              <a:t>Optimizing # of concession stands, staff required</a:t>
            </a:r>
          </a:p>
        </p:txBody>
      </p:sp>
      <p:sp>
        <p:nvSpPr>
          <p:cNvPr id="14" name="TextBox 13">
            <a:extLst>
              <a:ext uri="{FF2B5EF4-FFF2-40B4-BE49-F238E27FC236}">
                <a16:creationId xmlns:a16="http://schemas.microsoft.com/office/drawing/2014/main" id="{769CADB7-F056-721C-4E2D-3CB947FA0E1E}"/>
              </a:ext>
            </a:extLst>
          </p:cNvPr>
          <p:cNvSpPr txBox="1"/>
          <p:nvPr/>
        </p:nvSpPr>
        <p:spPr>
          <a:xfrm>
            <a:off x="7909502" y="4784251"/>
            <a:ext cx="3593434" cy="338554"/>
          </a:xfrm>
          <a:prstGeom prst="rect">
            <a:avLst/>
          </a:prstGeom>
          <a:noFill/>
        </p:spPr>
        <p:txBody>
          <a:bodyPr wrap="square">
            <a:spAutoFit/>
          </a:bodyPr>
          <a:lstStyle/>
          <a:p>
            <a:r>
              <a:rPr lang="en-US" sz="1600">
                <a:solidFill>
                  <a:srgbClr val="002B5C"/>
                </a:solidFill>
                <a:latin typeface="Franklin Gothic Book" panose="020B0503020102020204" pitchFamily="34" charset="0"/>
                <a:ea typeface="Calibri" panose="020F0502020204030204" pitchFamily="34" charset="0"/>
                <a:cs typeface="Calibri" panose="020F0502020204030204" pitchFamily="34" charset="0"/>
              </a:rPr>
              <a:t>Potential Special Event placement</a:t>
            </a:r>
          </a:p>
        </p:txBody>
      </p:sp>
      <p:pic>
        <p:nvPicPr>
          <p:cNvPr id="19" name="Picture 18" descr="Chart, bar chart&#10;&#10;Description automatically generated">
            <a:extLst>
              <a:ext uri="{FF2B5EF4-FFF2-40B4-BE49-F238E27FC236}">
                <a16:creationId xmlns:a16="http://schemas.microsoft.com/office/drawing/2014/main" id="{311AE8E5-C70C-6DB8-21E3-0AA783CC2159}"/>
              </a:ext>
            </a:extLst>
          </p:cNvPr>
          <p:cNvPicPr>
            <a:picLocks noChangeAspect="1"/>
          </p:cNvPicPr>
          <p:nvPr/>
        </p:nvPicPr>
        <p:blipFill rotWithShape="1">
          <a:blip r:embed="rId3"/>
          <a:srcRect t="668"/>
          <a:stretch/>
        </p:blipFill>
        <p:spPr>
          <a:xfrm>
            <a:off x="243017" y="1542322"/>
            <a:ext cx="5042831" cy="4812732"/>
          </a:xfrm>
          <a:prstGeom prst="rect">
            <a:avLst/>
          </a:prstGeom>
        </p:spPr>
      </p:pic>
      <p:graphicFrame>
        <p:nvGraphicFramePr>
          <p:cNvPr id="3" name="Table 4">
            <a:extLst>
              <a:ext uri="{FF2B5EF4-FFF2-40B4-BE49-F238E27FC236}">
                <a16:creationId xmlns:a16="http://schemas.microsoft.com/office/drawing/2014/main" id="{FA2437B5-6E1C-08E3-4EE8-D4A6279B6F91}"/>
              </a:ext>
            </a:extLst>
          </p:cNvPr>
          <p:cNvGraphicFramePr>
            <a:graphicFrameLocks noGrp="1"/>
          </p:cNvGraphicFramePr>
          <p:nvPr>
            <p:extLst>
              <p:ext uri="{D42A27DB-BD31-4B8C-83A1-F6EECF244321}">
                <p14:modId xmlns:p14="http://schemas.microsoft.com/office/powerpoint/2010/main" val="4253364819"/>
              </p:ext>
            </p:extLst>
          </p:nvPr>
        </p:nvGraphicFramePr>
        <p:xfrm>
          <a:off x="5358225" y="1436023"/>
          <a:ext cx="6259832" cy="741680"/>
        </p:xfrm>
        <a:graphic>
          <a:graphicData uri="http://schemas.openxmlformats.org/drawingml/2006/table">
            <a:tbl>
              <a:tblPr firstRow="1" bandRow="1">
                <a:tableStyleId>{5C22544A-7EE6-4342-B048-85BDC9FD1C3A}</a:tableStyleId>
              </a:tblPr>
              <a:tblGrid>
                <a:gridCol w="1658425">
                  <a:extLst>
                    <a:ext uri="{9D8B030D-6E8A-4147-A177-3AD203B41FA5}">
                      <a16:colId xmlns:a16="http://schemas.microsoft.com/office/drawing/2014/main" val="31786034"/>
                    </a:ext>
                  </a:extLst>
                </a:gridCol>
                <a:gridCol w="2503714">
                  <a:extLst>
                    <a:ext uri="{9D8B030D-6E8A-4147-A177-3AD203B41FA5}">
                      <a16:colId xmlns:a16="http://schemas.microsoft.com/office/drawing/2014/main" val="38999804"/>
                    </a:ext>
                  </a:extLst>
                </a:gridCol>
                <a:gridCol w="2097693">
                  <a:extLst>
                    <a:ext uri="{9D8B030D-6E8A-4147-A177-3AD203B41FA5}">
                      <a16:colId xmlns:a16="http://schemas.microsoft.com/office/drawing/2014/main" val="3296546777"/>
                    </a:ext>
                  </a:extLst>
                </a:gridCol>
              </a:tblGrid>
              <a:tr h="370840">
                <a:tc>
                  <a:txBody>
                    <a:bodyPr/>
                    <a:lstStyle/>
                    <a:p>
                      <a:pPr algn="ctr"/>
                      <a:r>
                        <a:rPr lang="en-US" sz="1800" b="1">
                          <a:solidFill>
                            <a:schemeClr val="accent6"/>
                          </a:solidFill>
                          <a:latin typeface="Franklin Gothic Book" panose="020B0503020102020204" pitchFamily="34" charset="0"/>
                        </a:rPr>
                        <a:t>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800" b="1">
                          <a:solidFill>
                            <a:schemeClr val="accent6"/>
                          </a:solidFill>
                          <a:latin typeface="Franklin Gothic Book" panose="020B0503020102020204" pitchFamily="34" charset="0"/>
                        </a:rPr>
                        <a:t>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800" b="1">
                          <a:solidFill>
                            <a:schemeClr val="accent6"/>
                          </a:solidFill>
                          <a:latin typeface="Franklin Gothic Book" panose="020B0503020102020204" pitchFamily="34" charset="0"/>
                        </a:rPr>
                        <a:t>6%</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01999026"/>
                  </a:ext>
                </a:extLst>
              </a:tr>
              <a:tr h="370840">
                <a:tc>
                  <a:txBody>
                    <a:bodyPr/>
                    <a:lstStyle/>
                    <a:p>
                      <a:pPr algn="ctr"/>
                      <a:r>
                        <a:rPr lang="en-US" sz="1600" b="0">
                          <a:solidFill>
                            <a:schemeClr val="accent6"/>
                          </a:solidFill>
                          <a:latin typeface="Franklin Gothic Book" panose="020B0503020102020204" pitchFamily="34" charset="0"/>
                        </a:rPr>
                        <a:t>Labor Day</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600" b="0">
                          <a:solidFill>
                            <a:schemeClr val="accent6"/>
                          </a:solidFill>
                          <a:latin typeface="Franklin Gothic Book" panose="020B0503020102020204" pitchFamily="34" charset="0"/>
                        </a:rPr>
                        <a:t>Memorial Day</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600" b="0">
                          <a:solidFill>
                            <a:schemeClr val="accent6"/>
                          </a:solidFill>
                          <a:latin typeface="Franklin Gothic Book" panose="020B0503020102020204" pitchFamily="34" charset="0"/>
                        </a:rPr>
                        <a:t>Independence Day</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5895561"/>
                  </a:ext>
                </a:extLst>
              </a:tr>
            </a:tbl>
          </a:graphicData>
        </a:graphic>
      </p:graphicFrame>
      <p:sp>
        <p:nvSpPr>
          <p:cNvPr id="5" name="TextBox 4">
            <a:extLst>
              <a:ext uri="{FF2B5EF4-FFF2-40B4-BE49-F238E27FC236}">
                <a16:creationId xmlns:a16="http://schemas.microsoft.com/office/drawing/2014/main" id="{6E3D00B6-11AC-014A-18B7-8514F4AA7C02}"/>
              </a:ext>
            </a:extLst>
          </p:cNvPr>
          <p:cNvSpPr txBox="1"/>
          <p:nvPr/>
        </p:nvSpPr>
        <p:spPr>
          <a:xfrm>
            <a:off x="8213680" y="5380364"/>
            <a:ext cx="3593434" cy="307777"/>
          </a:xfrm>
          <a:prstGeom prst="rect">
            <a:avLst/>
          </a:prstGeom>
          <a:noFill/>
        </p:spPr>
        <p:txBody>
          <a:bodyPr wrap="square">
            <a:spAutoFit/>
          </a:bodyPr>
          <a:lstStyle/>
          <a:p>
            <a:endParaRPr lang="en-US" sz="1400">
              <a:solidFill>
                <a:srgbClr val="002B5C"/>
              </a:solidFill>
              <a:latin typeface="Franklin Gothic Book" panose="020B050302010202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7D9BB80-58E9-E177-52C4-02CA97A2F006}"/>
              </a:ext>
            </a:extLst>
          </p:cNvPr>
          <p:cNvSpPr txBox="1"/>
          <p:nvPr/>
        </p:nvSpPr>
        <p:spPr>
          <a:xfrm>
            <a:off x="8213680" y="5483471"/>
            <a:ext cx="3593434" cy="338554"/>
          </a:xfrm>
          <a:prstGeom prst="rect">
            <a:avLst/>
          </a:prstGeom>
          <a:noFill/>
        </p:spPr>
        <p:txBody>
          <a:bodyPr wrap="square">
            <a:spAutoFit/>
          </a:bodyPr>
          <a:lstStyle/>
          <a:p>
            <a:r>
              <a:rPr lang="en-US" sz="1600">
                <a:solidFill>
                  <a:srgbClr val="002B5C"/>
                </a:solidFill>
                <a:latin typeface="Franklin Gothic Book" panose="020B0503020102020204" pitchFamily="34" charset="0"/>
                <a:ea typeface="Calibri" panose="020F0502020204030204" pitchFamily="34" charset="0"/>
                <a:cs typeface="Calibri" panose="020F0502020204030204" pitchFamily="34" charset="0"/>
              </a:rPr>
              <a:t>Marketing Budget optimization</a:t>
            </a:r>
          </a:p>
        </p:txBody>
      </p:sp>
      <p:sp>
        <p:nvSpPr>
          <p:cNvPr id="17" name="Equals 16">
            <a:extLst>
              <a:ext uri="{FF2B5EF4-FFF2-40B4-BE49-F238E27FC236}">
                <a16:creationId xmlns:a16="http://schemas.microsoft.com/office/drawing/2014/main" id="{BB0D652E-1643-251D-E86E-96FA99638ED8}"/>
              </a:ext>
            </a:extLst>
          </p:cNvPr>
          <p:cNvSpPr/>
          <p:nvPr/>
        </p:nvSpPr>
        <p:spPr>
          <a:xfrm>
            <a:off x="8654145" y="3494313"/>
            <a:ext cx="413657" cy="272079"/>
          </a:xfrm>
          <a:prstGeom prst="mathEqual">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Plus Sign 14">
            <a:extLst>
              <a:ext uri="{FF2B5EF4-FFF2-40B4-BE49-F238E27FC236}">
                <a16:creationId xmlns:a16="http://schemas.microsoft.com/office/drawing/2014/main" id="{57C452CF-AB23-6010-1A65-9941D1501F16}"/>
              </a:ext>
            </a:extLst>
          </p:cNvPr>
          <p:cNvSpPr/>
          <p:nvPr/>
        </p:nvSpPr>
        <p:spPr>
          <a:xfrm>
            <a:off x="6603306" y="3077297"/>
            <a:ext cx="346168" cy="373385"/>
          </a:xfrm>
          <a:prstGeom prst="mathPlus">
            <a:avLst>
              <a:gd name="adj1" fmla="val 11213"/>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18" name="TextBox 17">
            <a:extLst>
              <a:ext uri="{FF2B5EF4-FFF2-40B4-BE49-F238E27FC236}">
                <a16:creationId xmlns:a16="http://schemas.microsoft.com/office/drawing/2014/main" id="{9F5CB9D6-CB1B-F2B2-24DB-FE4C51420AB6}"/>
              </a:ext>
            </a:extLst>
          </p:cNvPr>
          <p:cNvSpPr txBox="1"/>
          <p:nvPr/>
        </p:nvSpPr>
        <p:spPr>
          <a:xfrm>
            <a:off x="6947042" y="3050572"/>
            <a:ext cx="4123875" cy="400110"/>
          </a:xfrm>
          <a:prstGeom prst="rect">
            <a:avLst/>
          </a:prstGeom>
          <a:noFill/>
        </p:spPr>
        <p:txBody>
          <a:bodyPr wrap="square">
            <a:spAutoFit/>
          </a:bodyPr>
          <a:lstStyle/>
          <a:p>
            <a:pPr algn="ctr"/>
            <a:r>
              <a:rPr lang="en-US" sz="2000" b="1">
                <a:solidFill>
                  <a:srgbClr val="002B5C"/>
                </a:solidFill>
                <a:latin typeface="Franklin Gothic Book" panose="020B0503020102020204" pitchFamily="34" charset="0"/>
                <a:ea typeface="Calibri" panose="020F0502020204030204" pitchFamily="34" charset="0"/>
                <a:cs typeface="Calibri" panose="020F0502020204030204" pitchFamily="34" charset="0"/>
              </a:rPr>
              <a:t>Expected Attendance (Predicted)</a:t>
            </a:r>
            <a:endParaRPr lang="en-US" sz="2000"/>
          </a:p>
        </p:txBody>
      </p:sp>
    </p:spTree>
    <p:extLst>
      <p:ext uri="{BB962C8B-B14F-4D97-AF65-F5344CB8AC3E}">
        <p14:creationId xmlns:p14="http://schemas.microsoft.com/office/powerpoint/2010/main" val="1611560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nodePh="1">
                                  <p:stCondLst>
                                    <p:cond delay="0"/>
                                  </p:stCondLst>
                                  <p:endCondLst>
                                    <p:cond evt="begin" delay="0">
                                      <p:tn val="40"/>
                                    </p:cond>
                                  </p:end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11" grpId="0" animBg="1"/>
      <p:bldP spid="12" grpId="0" animBg="1"/>
      <p:bldP spid="13" grpId="0"/>
      <p:bldP spid="14" grpId="0"/>
      <p:bldP spid="5" grpId="0"/>
      <p:bldP spid="6" grpId="0"/>
      <p:bldP spid="17" grpId="0" animBg="1"/>
      <p:bldP spid="15" grpId="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latin typeface="Franklin Gothic Book" panose="020B0503020102020204" pitchFamily="34" charset="0"/>
                <a:ea typeface="Calibri" panose="020F0502020204030204" pitchFamily="34" charset="0"/>
                <a:cs typeface="Calibri" panose="020F0502020204030204" pitchFamily="34" charset="0"/>
              </a:rPr>
              <a:pPr/>
              <a:t>13</a:t>
            </a:fld>
            <a:endParaRPr lang="en-US">
              <a:latin typeface="Franklin Gothic Book" panose="020B0503020102020204" pitchFamily="34" charset="0"/>
              <a:ea typeface="Calibri" panose="020F0502020204030204" pitchFamily="34" charset="0"/>
              <a:cs typeface="Calibri" panose="020F0502020204030204" pitchFamily="34" charset="0"/>
            </a:endParaRPr>
          </a:p>
        </p:txBody>
      </p:sp>
      <p:sp>
        <p:nvSpPr>
          <p:cNvPr id="2" name="Title 6">
            <a:extLst>
              <a:ext uri="{FF2B5EF4-FFF2-40B4-BE49-F238E27FC236}">
                <a16:creationId xmlns:a16="http://schemas.microsoft.com/office/drawing/2014/main" id="{4AE4CFB2-0D22-6A44-2BBC-40130D9FA798}"/>
              </a:ext>
            </a:extLst>
          </p:cNvPr>
          <p:cNvSpPr>
            <a:spLocks noGrp="1"/>
          </p:cNvSpPr>
          <p:nvPr>
            <p:ph type="title"/>
          </p:nvPr>
        </p:nvSpPr>
        <p:spPr>
          <a:xfrm>
            <a:off x="1823073" y="557907"/>
            <a:ext cx="9665711" cy="790448"/>
          </a:xfrm>
        </p:spPr>
        <p:txBody>
          <a:bodyPr anchor="ctr">
            <a:normAutofit fontScale="90000"/>
          </a:bodyPr>
          <a:lstStyle/>
          <a:p>
            <a:pPr algn="l"/>
            <a:r>
              <a:rPr lang="en-US" sz="3200">
                <a:latin typeface="Franklin Gothic Book"/>
                <a:cs typeface="Calibri"/>
              </a:rPr>
              <a:t>Teams and players are the largest significant factors driving attendance</a:t>
            </a:r>
            <a:endParaRPr lang="en-US" sz="3200">
              <a:latin typeface="Franklin Gothic Book"/>
            </a:endParaRPr>
          </a:p>
        </p:txBody>
      </p:sp>
      <p:sp>
        <p:nvSpPr>
          <p:cNvPr id="4" name="Rectangle 3">
            <a:extLst>
              <a:ext uri="{FF2B5EF4-FFF2-40B4-BE49-F238E27FC236}">
                <a16:creationId xmlns:a16="http://schemas.microsoft.com/office/drawing/2014/main" id="{F5BCF5E1-DC08-384C-AAC1-EF25E033A4AE}"/>
              </a:ext>
            </a:extLst>
          </p:cNvPr>
          <p:cNvSpPr/>
          <p:nvPr/>
        </p:nvSpPr>
        <p:spPr>
          <a:xfrm>
            <a:off x="5654852" y="4669686"/>
            <a:ext cx="6058863" cy="548640"/>
          </a:xfrm>
          <a:prstGeom prst="rect">
            <a:avLst/>
          </a:prstGeom>
          <a:noFill/>
          <a:ln>
            <a:solidFill>
              <a:srgbClr val="AEABA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ea typeface="Calibri" panose="020F0502020204030204" pitchFamily="34" charset="0"/>
                <a:cs typeface="Calibri" panose="020F0502020204030204" pitchFamily="34" charset="0"/>
              </a:rPr>
              <a:t>Operational Decisions</a:t>
            </a:r>
          </a:p>
        </p:txBody>
      </p:sp>
      <p:sp>
        <p:nvSpPr>
          <p:cNvPr id="8" name="Rectangle 7">
            <a:extLst>
              <a:ext uri="{FF2B5EF4-FFF2-40B4-BE49-F238E27FC236}">
                <a16:creationId xmlns:a16="http://schemas.microsoft.com/office/drawing/2014/main" id="{9F7C9146-F7AE-10CD-EB79-8A3796A409E9}"/>
              </a:ext>
            </a:extLst>
          </p:cNvPr>
          <p:cNvSpPr/>
          <p:nvPr/>
        </p:nvSpPr>
        <p:spPr>
          <a:xfrm>
            <a:off x="5666422" y="5365135"/>
            <a:ext cx="5955177" cy="539496"/>
          </a:xfrm>
          <a:prstGeom prst="rect">
            <a:avLst/>
          </a:prstGeom>
          <a:noFill/>
          <a:ln>
            <a:solidFill>
              <a:srgbClr val="AEABA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Franklin Gothic Book" panose="020B0503020102020204" pitchFamily="34" charset="0"/>
              <a:ea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E4CD9C44-DC54-C4AE-5D2F-841B39ECD65B}"/>
              </a:ext>
            </a:extLst>
          </p:cNvPr>
          <p:cNvSpPr/>
          <p:nvPr/>
        </p:nvSpPr>
        <p:spPr>
          <a:xfrm>
            <a:off x="5643280" y="3972556"/>
            <a:ext cx="6058863" cy="548640"/>
          </a:xfrm>
          <a:prstGeom prst="rect">
            <a:avLst/>
          </a:prstGeom>
          <a:noFill/>
          <a:ln>
            <a:solidFill>
              <a:srgbClr val="AEABA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ea typeface="Calibri" panose="020F0502020204030204" pitchFamily="34" charset="0"/>
                <a:cs typeface="Calibri" panose="020F0502020204030204" pitchFamily="34" charset="0"/>
              </a:rPr>
              <a:t>Operational Decisions</a:t>
            </a:r>
          </a:p>
        </p:txBody>
      </p:sp>
      <p:sp>
        <p:nvSpPr>
          <p:cNvPr id="10" name="Rectangle 9">
            <a:extLst>
              <a:ext uri="{FF2B5EF4-FFF2-40B4-BE49-F238E27FC236}">
                <a16:creationId xmlns:a16="http://schemas.microsoft.com/office/drawing/2014/main" id="{E2D0FCA7-6616-FD1A-AF6E-AFD93534D72E}"/>
              </a:ext>
            </a:extLst>
          </p:cNvPr>
          <p:cNvSpPr/>
          <p:nvPr/>
        </p:nvSpPr>
        <p:spPr>
          <a:xfrm>
            <a:off x="5643280" y="3972556"/>
            <a:ext cx="1690425" cy="548640"/>
          </a:xfrm>
          <a:prstGeom prst="rect">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ea typeface="Calibri" panose="020F0502020204030204" pitchFamily="34" charset="0"/>
                <a:cs typeface="Calibri" panose="020F0502020204030204" pitchFamily="34" charset="0"/>
              </a:rPr>
              <a:t>Operational</a:t>
            </a:r>
          </a:p>
        </p:txBody>
      </p:sp>
      <p:sp>
        <p:nvSpPr>
          <p:cNvPr id="11" name="Rectangle 10">
            <a:extLst>
              <a:ext uri="{FF2B5EF4-FFF2-40B4-BE49-F238E27FC236}">
                <a16:creationId xmlns:a16="http://schemas.microsoft.com/office/drawing/2014/main" id="{B8EAEB3C-E993-8C94-C640-9304C517EB16}"/>
              </a:ext>
            </a:extLst>
          </p:cNvPr>
          <p:cNvSpPr/>
          <p:nvPr/>
        </p:nvSpPr>
        <p:spPr>
          <a:xfrm>
            <a:off x="5643280" y="4669686"/>
            <a:ext cx="2266221" cy="548640"/>
          </a:xfrm>
          <a:prstGeom prst="rect">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ea typeface="Calibri" panose="020F0502020204030204" pitchFamily="34" charset="0"/>
                <a:cs typeface="Calibri" panose="020F0502020204030204" pitchFamily="34" charset="0"/>
              </a:rPr>
              <a:t>Sales and Revenue</a:t>
            </a:r>
          </a:p>
        </p:txBody>
      </p:sp>
      <p:sp>
        <p:nvSpPr>
          <p:cNvPr id="12" name="Rectangle 11">
            <a:extLst>
              <a:ext uri="{FF2B5EF4-FFF2-40B4-BE49-F238E27FC236}">
                <a16:creationId xmlns:a16="http://schemas.microsoft.com/office/drawing/2014/main" id="{B2222A55-1F1E-FEF6-7CC9-403A015B0111}"/>
              </a:ext>
            </a:extLst>
          </p:cNvPr>
          <p:cNvSpPr/>
          <p:nvPr/>
        </p:nvSpPr>
        <p:spPr>
          <a:xfrm>
            <a:off x="5643280" y="5364156"/>
            <a:ext cx="2547258" cy="548640"/>
          </a:xfrm>
          <a:prstGeom prst="rect">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ea typeface="Calibri" panose="020F0502020204030204" pitchFamily="34" charset="0"/>
                <a:cs typeface="Calibri" panose="020F0502020204030204" pitchFamily="34" charset="0"/>
              </a:rPr>
              <a:t>Financial and Strategic</a:t>
            </a:r>
          </a:p>
        </p:txBody>
      </p:sp>
      <p:sp>
        <p:nvSpPr>
          <p:cNvPr id="13" name="TextBox 12">
            <a:extLst>
              <a:ext uri="{FF2B5EF4-FFF2-40B4-BE49-F238E27FC236}">
                <a16:creationId xmlns:a16="http://schemas.microsoft.com/office/drawing/2014/main" id="{65AD8C04-1E16-158C-641E-1E9881581C0B}"/>
              </a:ext>
            </a:extLst>
          </p:cNvPr>
          <p:cNvSpPr txBox="1"/>
          <p:nvPr/>
        </p:nvSpPr>
        <p:spPr>
          <a:xfrm>
            <a:off x="7333705" y="4077599"/>
            <a:ext cx="4473409" cy="338554"/>
          </a:xfrm>
          <a:prstGeom prst="rect">
            <a:avLst/>
          </a:prstGeom>
          <a:noFill/>
        </p:spPr>
        <p:txBody>
          <a:bodyPr wrap="square" lIns="91440" tIns="45720" rIns="91440" bIns="45720" anchor="t">
            <a:spAutoFit/>
          </a:bodyPr>
          <a:lstStyle/>
          <a:p>
            <a:r>
              <a:rPr lang="en-US" sz="1600">
                <a:solidFill>
                  <a:srgbClr val="002B5C"/>
                </a:solidFill>
                <a:latin typeface="Franklin Gothic Book"/>
                <a:ea typeface="Calibri" panose="020F0502020204030204" pitchFamily="34" charset="0"/>
                <a:cs typeface="Calibri"/>
              </a:rPr>
              <a:t>Optimizing # of concession stands, staff required</a:t>
            </a:r>
          </a:p>
        </p:txBody>
      </p:sp>
      <p:sp>
        <p:nvSpPr>
          <p:cNvPr id="14" name="TextBox 13">
            <a:extLst>
              <a:ext uri="{FF2B5EF4-FFF2-40B4-BE49-F238E27FC236}">
                <a16:creationId xmlns:a16="http://schemas.microsoft.com/office/drawing/2014/main" id="{769CADB7-F056-721C-4E2D-3CB947FA0E1E}"/>
              </a:ext>
            </a:extLst>
          </p:cNvPr>
          <p:cNvSpPr txBox="1"/>
          <p:nvPr/>
        </p:nvSpPr>
        <p:spPr>
          <a:xfrm>
            <a:off x="7909502" y="4784251"/>
            <a:ext cx="3970153" cy="338554"/>
          </a:xfrm>
          <a:prstGeom prst="rect">
            <a:avLst/>
          </a:prstGeom>
          <a:noFill/>
        </p:spPr>
        <p:txBody>
          <a:bodyPr wrap="square" lIns="91440" tIns="45720" rIns="91440" bIns="45720" anchor="ctr">
            <a:spAutoFit/>
          </a:bodyPr>
          <a:lstStyle/>
          <a:p>
            <a:r>
              <a:rPr lang="en-US" sz="1600">
                <a:solidFill>
                  <a:srgbClr val="002B5C"/>
                </a:solidFill>
                <a:latin typeface="Franklin Gothic Book"/>
                <a:cs typeface="Calibri"/>
              </a:rPr>
              <a:t>Special events to offset worse teams</a:t>
            </a:r>
            <a:endParaRPr lang="en-US" sz="2000"/>
          </a:p>
        </p:txBody>
      </p:sp>
      <p:sp>
        <p:nvSpPr>
          <p:cNvPr id="5" name="TextBox 4">
            <a:extLst>
              <a:ext uri="{FF2B5EF4-FFF2-40B4-BE49-F238E27FC236}">
                <a16:creationId xmlns:a16="http://schemas.microsoft.com/office/drawing/2014/main" id="{6E3D00B6-11AC-014A-18B7-8514F4AA7C02}"/>
              </a:ext>
            </a:extLst>
          </p:cNvPr>
          <p:cNvSpPr txBox="1"/>
          <p:nvPr/>
        </p:nvSpPr>
        <p:spPr>
          <a:xfrm>
            <a:off x="8213680" y="5380364"/>
            <a:ext cx="3593434" cy="307777"/>
          </a:xfrm>
          <a:prstGeom prst="rect">
            <a:avLst/>
          </a:prstGeom>
          <a:noFill/>
        </p:spPr>
        <p:txBody>
          <a:bodyPr wrap="square">
            <a:spAutoFit/>
          </a:bodyPr>
          <a:lstStyle/>
          <a:p>
            <a:endParaRPr lang="en-US" sz="1400">
              <a:solidFill>
                <a:srgbClr val="002B5C"/>
              </a:solidFill>
              <a:latin typeface="Franklin Gothic Book" panose="020B050302010202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7D9BB80-58E9-E177-52C4-02CA97A2F006}"/>
              </a:ext>
            </a:extLst>
          </p:cNvPr>
          <p:cNvSpPr txBox="1"/>
          <p:nvPr/>
        </p:nvSpPr>
        <p:spPr>
          <a:xfrm>
            <a:off x="8213680" y="5483471"/>
            <a:ext cx="3593434" cy="338554"/>
          </a:xfrm>
          <a:prstGeom prst="rect">
            <a:avLst/>
          </a:prstGeom>
          <a:noFill/>
        </p:spPr>
        <p:txBody>
          <a:bodyPr wrap="square" lIns="91440" tIns="45720" rIns="91440" bIns="45720" anchor="t">
            <a:spAutoFit/>
          </a:bodyPr>
          <a:lstStyle/>
          <a:p>
            <a:r>
              <a:rPr lang="en-US" sz="1600">
                <a:solidFill>
                  <a:srgbClr val="002B5C"/>
                </a:solidFill>
                <a:latin typeface="Franklin Gothic Book"/>
                <a:ea typeface="Calibri" panose="020F0502020204030204" pitchFamily="34" charset="0"/>
                <a:cs typeface="Calibri"/>
              </a:rPr>
              <a:t>Market teams and players</a:t>
            </a:r>
          </a:p>
        </p:txBody>
      </p:sp>
      <p:sp>
        <p:nvSpPr>
          <p:cNvPr id="7" name="Plus Sign 6">
            <a:extLst>
              <a:ext uri="{FF2B5EF4-FFF2-40B4-BE49-F238E27FC236}">
                <a16:creationId xmlns:a16="http://schemas.microsoft.com/office/drawing/2014/main" id="{906BB06B-5FF1-2A53-6885-AA2650051C2F}"/>
              </a:ext>
            </a:extLst>
          </p:cNvPr>
          <p:cNvSpPr/>
          <p:nvPr/>
        </p:nvSpPr>
        <p:spPr>
          <a:xfrm>
            <a:off x="6603306" y="3064898"/>
            <a:ext cx="346168" cy="373385"/>
          </a:xfrm>
          <a:prstGeom prst="mathPlus">
            <a:avLst>
              <a:gd name="adj1" fmla="val 11213"/>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16" name="TextBox 15">
            <a:extLst>
              <a:ext uri="{FF2B5EF4-FFF2-40B4-BE49-F238E27FC236}">
                <a16:creationId xmlns:a16="http://schemas.microsoft.com/office/drawing/2014/main" id="{0304A25B-E896-CEBE-5C0E-1C38EC6A0C6C}"/>
              </a:ext>
            </a:extLst>
          </p:cNvPr>
          <p:cNvSpPr txBox="1"/>
          <p:nvPr/>
        </p:nvSpPr>
        <p:spPr>
          <a:xfrm>
            <a:off x="6947042" y="3038173"/>
            <a:ext cx="4123875" cy="400110"/>
          </a:xfrm>
          <a:prstGeom prst="rect">
            <a:avLst/>
          </a:prstGeom>
          <a:noFill/>
        </p:spPr>
        <p:txBody>
          <a:bodyPr wrap="square">
            <a:spAutoFit/>
          </a:bodyPr>
          <a:lstStyle/>
          <a:p>
            <a:pPr algn="ctr"/>
            <a:r>
              <a:rPr lang="en-US" sz="2000" b="1">
                <a:solidFill>
                  <a:srgbClr val="002B5C"/>
                </a:solidFill>
                <a:latin typeface="Franklin Gothic Book" panose="020B0503020102020204" pitchFamily="34" charset="0"/>
                <a:ea typeface="Calibri" panose="020F0502020204030204" pitchFamily="34" charset="0"/>
                <a:cs typeface="Calibri" panose="020F0502020204030204" pitchFamily="34" charset="0"/>
              </a:rPr>
              <a:t>Expected Attendance (Predicted)</a:t>
            </a:r>
            <a:endParaRPr lang="en-US" sz="2000"/>
          </a:p>
        </p:txBody>
      </p:sp>
      <p:sp>
        <p:nvSpPr>
          <p:cNvPr id="17" name="Equals 16">
            <a:extLst>
              <a:ext uri="{FF2B5EF4-FFF2-40B4-BE49-F238E27FC236}">
                <a16:creationId xmlns:a16="http://schemas.microsoft.com/office/drawing/2014/main" id="{BB0D652E-1643-251D-E86E-96FA99638ED8}"/>
              </a:ext>
            </a:extLst>
          </p:cNvPr>
          <p:cNvSpPr/>
          <p:nvPr/>
        </p:nvSpPr>
        <p:spPr>
          <a:xfrm>
            <a:off x="8654145" y="3492799"/>
            <a:ext cx="413657" cy="272079"/>
          </a:xfrm>
          <a:prstGeom prst="mathEqual">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3" name="Picture 23" descr="Chart, bar chart&#10;&#10;Description automatically generated">
            <a:extLst>
              <a:ext uri="{FF2B5EF4-FFF2-40B4-BE49-F238E27FC236}">
                <a16:creationId xmlns:a16="http://schemas.microsoft.com/office/drawing/2014/main" id="{17894337-4E36-73E8-1D45-05ABA4650C65}"/>
              </a:ext>
            </a:extLst>
          </p:cNvPr>
          <p:cNvPicPr>
            <a:picLocks noChangeAspect="1"/>
          </p:cNvPicPr>
          <p:nvPr/>
        </p:nvPicPr>
        <p:blipFill>
          <a:blip r:embed="rId3"/>
          <a:stretch>
            <a:fillRect/>
          </a:stretch>
        </p:blipFill>
        <p:spPr>
          <a:xfrm>
            <a:off x="126714" y="1643045"/>
            <a:ext cx="5363110" cy="4325348"/>
          </a:xfrm>
          <a:prstGeom prst="rect">
            <a:avLst/>
          </a:prstGeom>
        </p:spPr>
      </p:pic>
      <p:pic>
        <p:nvPicPr>
          <p:cNvPr id="24" name="Picture 24" descr="Logo&#10;&#10;Description automatically generated">
            <a:extLst>
              <a:ext uri="{FF2B5EF4-FFF2-40B4-BE49-F238E27FC236}">
                <a16:creationId xmlns:a16="http://schemas.microsoft.com/office/drawing/2014/main" id="{EAE950DC-03C4-A661-006F-6295E9439921}"/>
              </a:ext>
            </a:extLst>
          </p:cNvPr>
          <p:cNvPicPr>
            <a:picLocks noChangeAspect="1"/>
          </p:cNvPicPr>
          <p:nvPr/>
        </p:nvPicPr>
        <p:blipFill>
          <a:blip r:embed="rId4"/>
          <a:stretch>
            <a:fillRect/>
          </a:stretch>
        </p:blipFill>
        <p:spPr>
          <a:xfrm>
            <a:off x="5776728" y="2006775"/>
            <a:ext cx="825358" cy="808234"/>
          </a:xfrm>
          <a:prstGeom prst="rect">
            <a:avLst/>
          </a:prstGeom>
        </p:spPr>
      </p:pic>
      <p:sp>
        <p:nvSpPr>
          <p:cNvPr id="26" name="TextBox 25">
            <a:extLst>
              <a:ext uri="{FF2B5EF4-FFF2-40B4-BE49-F238E27FC236}">
                <a16:creationId xmlns:a16="http://schemas.microsoft.com/office/drawing/2014/main" id="{C8BEC0CF-DAE0-A385-AF7B-03F6C8B64CE0}"/>
              </a:ext>
            </a:extLst>
          </p:cNvPr>
          <p:cNvSpPr txBox="1"/>
          <p:nvPr/>
        </p:nvSpPr>
        <p:spPr>
          <a:xfrm>
            <a:off x="6503116" y="1545871"/>
            <a:ext cx="4414989" cy="400110"/>
          </a:xfrm>
          <a:prstGeom prst="rect">
            <a:avLst/>
          </a:prstGeom>
          <a:noFill/>
        </p:spPr>
        <p:txBody>
          <a:bodyPr wrap="square" lIns="91440" tIns="45720" rIns="91440" bIns="45720" anchor="t">
            <a:spAutoFit/>
          </a:bodyPr>
          <a:lstStyle/>
          <a:p>
            <a:pPr algn="ctr"/>
            <a:r>
              <a:rPr lang="en-US" sz="2000" b="1">
                <a:solidFill>
                  <a:srgbClr val="002B5C"/>
                </a:solidFill>
                <a:latin typeface="Franklin Gothic Book"/>
                <a:cs typeface="Calibri"/>
              </a:rPr>
              <a:t>Top visiting teams</a:t>
            </a:r>
            <a:endParaRPr lang="en-US"/>
          </a:p>
        </p:txBody>
      </p:sp>
      <p:sp>
        <p:nvSpPr>
          <p:cNvPr id="28" name="Flowchart: Off-page Connector 27">
            <a:extLst>
              <a:ext uri="{FF2B5EF4-FFF2-40B4-BE49-F238E27FC236}">
                <a16:creationId xmlns:a16="http://schemas.microsoft.com/office/drawing/2014/main" id="{6E5C57D9-9E6B-A217-1676-7502503D750E}"/>
              </a:ext>
            </a:extLst>
          </p:cNvPr>
          <p:cNvSpPr/>
          <p:nvPr/>
        </p:nvSpPr>
        <p:spPr>
          <a:xfrm flipV="1">
            <a:off x="6728800" y="2055576"/>
            <a:ext cx="488022" cy="599328"/>
          </a:xfrm>
          <a:prstGeom prst="flowChartOffpageConnector">
            <a:avLst/>
          </a:prstGeom>
          <a:solidFill>
            <a:schemeClr val="accent6"/>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88E9FED-D0BA-407A-F7EE-BF498BBA5E7B}"/>
              </a:ext>
            </a:extLst>
          </p:cNvPr>
          <p:cNvSpPr txBox="1"/>
          <p:nvPr/>
        </p:nvSpPr>
        <p:spPr>
          <a:xfrm>
            <a:off x="6634621" y="2226813"/>
            <a:ext cx="67124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FDFAF6"/>
                </a:solidFill>
                <a:cs typeface="Arial"/>
              </a:rPr>
              <a:t>25%</a:t>
            </a:r>
            <a:endParaRPr lang="en-US" sz="1600">
              <a:solidFill>
                <a:srgbClr val="FDFAF6"/>
              </a:solidFill>
            </a:endParaRPr>
          </a:p>
        </p:txBody>
      </p:sp>
      <p:pic>
        <p:nvPicPr>
          <p:cNvPr id="32" name="Picture 32" descr="Logo&#10;&#10;Description automatically generated">
            <a:extLst>
              <a:ext uri="{FF2B5EF4-FFF2-40B4-BE49-F238E27FC236}">
                <a16:creationId xmlns:a16="http://schemas.microsoft.com/office/drawing/2014/main" id="{24F22361-62CE-6AC5-D8F6-B5C2BB0F5008}"/>
              </a:ext>
            </a:extLst>
          </p:cNvPr>
          <p:cNvPicPr>
            <a:picLocks noChangeAspect="1"/>
          </p:cNvPicPr>
          <p:nvPr/>
        </p:nvPicPr>
        <p:blipFill>
          <a:blip r:embed="rId5"/>
          <a:stretch>
            <a:fillRect/>
          </a:stretch>
        </p:blipFill>
        <p:spPr>
          <a:xfrm>
            <a:off x="7895277" y="2083831"/>
            <a:ext cx="577066" cy="594189"/>
          </a:xfrm>
          <a:prstGeom prst="rect">
            <a:avLst/>
          </a:prstGeom>
        </p:spPr>
      </p:pic>
      <p:sp>
        <p:nvSpPr>
          <p:cNvPr id="33" name="Flowchart: Off-page Connector 32">
            <a:extLst>
              <a:ext uri="{FF2B5EF4-FFF2-40B4-BE49-F238E27FC236}">
                <a16:creationId xmlns:a16="http://schemas.microsoft.com/office/drawing/2014/main" id="{241CC101-DFDE-6239-C697-039C00E15222}"/>
              </a:ext>
            </a:extLst>
          </p:cNvPr>
          <p:cNvSpPr/>
          <p:nvPr/>
        </p:nvSpPr>
        <p:spPr>
          <a:xfrm flipV="1">
            <a:off x="8616181" y="2021328"/>
            <a:ext cx="488022" cy="599328"/>
          </a:xfrm>
          <a:prstGeom prst="flowChartOffpageConnector">
            <a:avLst/>
          </a:prstGeom>
          <a:solidFill>
            <a:schemeClr val="accent6"/>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EAED1F-B5CE-3654-A0C5-911CEBC9EFFA}"/>
              </a:ext>
            </a:extLst>
          </p:cNvPr>
          <p:cNvSpPr txBox="1"/>
          <p:nvPr/>
        </p:nvSpPr>
        <p:spPr>
          <a:xfrm>
            <a:off x="8522002" y="2192565"/>
            <a:ext cx="67124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FDFAF6"/>
                </a:solidFill>
                <a:cs typeface="Arial"/>
              </a:rPr>
              <a:t>18%</a:t>
            </a:r>
            <a:endParaRPr lang="en-US" sz="1600">
              <a:solidFill>
                <a:srgbClr val="FDFAF6"/>
              </a:solidFill>
            </a:endParaRPr>
          </a:p>
        </p:txBody>
      </p:sp>
      <p:pic>
        <p:nvPicPr>
          <p:cNvPr id="35" name="Graphic 35">
            <a:extLst>
              <a:ext uri="{FF2B5EF4-FFF2-40B4-BE49-F238E27FC236}">
                <a16:creationId xmlns:a16="http://schemas.microsoft.com/office/drawing/2014/main" id="{90441D7A-183A-F39C-FC4D-C5795022B3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01818" y="2051476"/>
            <a:ext cx="825357" cy="658899"/>
          </a:xfrm>
          <a:prstGeom prst="rect">
            <a:avLst/>
          </a:prstGeom>
        </p:spPr>
      </p:pic>
      <p:sp>
        <p:nvSpPr>
          <p:cNvPr id="36" name="Flowchart: Off-page Connector 35">
            <a:extLst>
              <a:ext uri="{FF2B5EF4-FFF2-40B4-BE49-F238E27FC236}">
                <a16:creationId xmlns:a16="http://schemas.microsoft.com/office/drawing/2014/main" id="{E044C3F1-A1B0-742A-D4E6-31FB4FE52CBC}"/>
              </a:ext>
            </a:extLst>
          </p:cNvPr>
          <p:cNvSpPr/>
          <p:nvPr/>
        </p:nvSpPr>
        <p:spPr>
          <a:xfrm flipV="1">
            <a:off x="10611079" y="2038451"/>
            <a:ext cx="488022" cy="599328"/>
          </a:xfrm>
          <a:prstGeom prst="flowChartOffpageConnector">
            <a:avLst/>
          </a:prstGeom>
          <a:solidFill>
            <a:schemeClr val="accent6"/>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82ACCA63-0F3C-9069-0EC2-181D5B9D9760}"/>
              </a:ext>
            </a:extLst>
          </p:cNvPr>
          <p:cNvSpPr txBox="1"/>
          <p:nvPr/>
        </p:nvSpPr>
        <p:spPr>
          <a:xfrm>
            <a:off x="10516900" y="2209688"/>
            <a:ext cx="67124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FDFAF6"/>
                </a:solidFill>
                <a:cs typeface="Arial"/>
              </a:rPr>
              <a:t>17%</a:t>
            </a:r>
            <a:endParaRPr lang="en-US" sz="1600">
              <a:solidFill>
                <a:srgbClr val="FDFAF6"/>
              </a:solidFill>
            </a:endParaRPr>
          </a:p>
        </p:txBody>
      </p:sp>
    </p:spTree>
    <p:extLst>
      <p:ext uri="{BB962C8B-B14F-4D97-AF65-F5344CB8AC3E}">
        <p14:creationId xmlns:p14="http://schemas.microsoft.com/office/powerpoint/2010/main" val="3026300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nodePh="1">
                                  <p:stCondLst>
                                    <p:cond delay="0"/>
                                  </p:stCondLst>
                                  <p:endCondLst>
                                    <p:cond evt="begin" delay="0">
                                      <p:tn val="40"/>
                                    </p:cond>
                                  </p:end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11" grpId="0" animBg="1"/>
      <p:bldP spid="12" grpId="0" animBg="1"/>
      <p:bldP spid="13" grpId="0"/>
      <p:bldP spid="14" grpId="0"/>
      <p:bldP spid="5" grpId="0"/>
      <p:bldP spid="6" grpId="0"/>
      <p:bldP spid="7" grpId="0" animBg="1"/>
      <p:bldP spid="16"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latin typeface="Franklin Gothic Book" panose="020B0503020102020204" pitchFamily="34" charset="0"/>
              </a:rPr>
              <a:pPr/>
              <a:t>14</a:t>
            </a:fld>
            <a:endParaRPr lang="en-US">
              <a:latin typeface="Franklin Gothic Book" panose="020B0503020102020204" pitchFamily="34" charset="0"/>
            </a:endParaRPr>
          </a:p>
        </p:txBody>
      </p:sp>
      <p:sp>
        <p:nvSpPr>
          <p:cNvPr id="30" name="Title 6">
            <a:extLst>
              <a:ext uri="{FF2B5EF4-FFF2-40B4-BE49-F238E27FC236}">
                <a16:creationId xmlns:a16="http://schemas.microsoft.com/office/drawing/2014/main" id="{6FB59434-BC90-B888-8065-918E7B79605B}"/>
              </a:ext>
            </a:extLst>
          </p:cNvPr>
          <p:cNvSpPr>
            <a:spLocks noGrp="1"/>
          </p:cNvSpPr>
          <p:nvPr>
            <p:ph type="title"/>
          </p:nvPr>
        </p:nvSpPr>
        <p:spPr>
          <a:xfrm>
            <a:off x="1790677" y="493782"/>
            <a:ext cx="9748585" cy="790448"/>
          </a:xfrm>
        </p:spPr>
        <p:txBody>
          <a:bodyPr anchor="ctr">
            <a:normAutofit/>
          </a:bodyPr>
          <a:lstStyle/>
          <a:p>
            <a:pPr algn="l"/>
            <a:r>
              <a:rPr lang="en-US" sz="3200">
                <a:latin typeface="Franklin Gothic Book" panose="020B0503020102020204" pitchFamily="34" charset="0"/>
              </a:rPr>
              <a:t>Schedule Optimization – What can we control?  </a:t>
            </a:r>
          </a:p>
        </p:txBody>
      </p:sp>
      <p:sp>
        <p:nvSpPr>
          <p:cNvPr id="2" name="Rectangle: Single Corner Rounded 1">
            <a:extLst>
              <a:ext uri="{FF2B5EF4-FFF2-40B4-BE49-F238E27FC236}">
                <a16:creationId xmlns:a16="http://schemas.microsoft.com/office/drawing/2014/main" id="{2FD8CCAF-B209-3451-DAFA-912F485B9277}"/>
              </a:ext>
            </a:extLst>
          </p:cNvPr>
          <p:cNvSpPr/>
          <p:nvPr/>
        </p:nvSpPr>
        <p:spPr>
          <a:xfrm>
            <a:off x="916738" y="2209800"/>
            <a:ext cx="3214540" cy="4009979"/>
          </a:xfrm>
          <a:prstGeom prst="round1Rect">
            <a:avLst/>
          </a:prstGeom>
          <a:noFill/>
          <a:ln>
            <a:solidFill>
              <a:srgbClr val="AEABA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4" name="TextBox 3">
            <a:extLst>
              <a:ext uri="{FF2B5EF4-FFF2-40B4-BE49-F238E27FC236}">
                <a16:creationId xmlns:a16="http://schemas.microsoft.com/office/drawing/2014/main" id="{2DEEC67F-D2B7-E63B-D289-24EFF47E751E}"/>
              </a:ext>
            </a:extLst>
          </p:cNvPr>
          <p:cNvSpPr txBox="1"/>
          <p:nvPr/>
        </p:nvSpPr>
        <p:spPr>
          <a:xfrm>
            <a:off x="916738" y="1461658"/>
            <a:ext cx="5517363" cy="369332"/>
          </a:xfrm>
          <a:prstGeom prst="rect">
            <a:avLst/>
          </a:prstGeom>
          <a:noFill/>
        </p:spPr>
        <p:txBody>
          <a:bodyPr wrap="square" rtlCol="0">
            <a:spAutoFit/>
          </a:bodyPr>
          <a:lstStyle/>
          <a:p>
            <a:r>
              <a:rPr lang="en-US" b="1">
                <a:latin typeface="Franklin Gothic Book" panose="020B0503020102020204" pitchFamily="34" charset="0"/>
                <a:ea typeface="Tahoma" panose="020B0604030504040204" pitchFamily="34" charset="0"/>
                <a:cs typeface="Tahoma" panose="020B0604030504040204" pitchFamily="34" charset="0"/>
              </a:rPr>
              <a:t>We can control and experiment with three dimensions</a:t>
            </a:r>
          </a:p>
        </p:txBody>
      </p:sp>
      <p:sp>
        <p:nvSpPr>
          <p:cNvPr id="5" name="TextBox 4">
            <a:extLst>
              <a:ext uri="{FF2B5EF4-FFF2-40B4-BE49-F238E27FC236}">
                <a16:creationId xmlns:a16="http://schemas.microsoft.com/office/drawing/2014/main" id="{5F386824-A832-BDE9-17DE-3929758C1B9F}"/>
              </a:ext>
            </a:extLst>
          </p:cNvPr>
          <p:cNvSpPr txBox="1"/>
          <p:nvPr/>
        </p:nvSpPr>
        <p:spPr>
          <a:xfrm>
            <a:off x="8583554" y="4673684"/>
            <a:ext cx="2714165" cy="1015663"/>
          </a:xfrm>
          <a:prstGeom prst="rect">
            <a:avLst/>
          </a:prstGeom>
          <a:noFill/>
        </p:spPr>
        <p:txBody>
          <a:bodyPr wrap="square" lIns="91440" tIns="45720" rIns="91440" bIns="45720" rtlCol="0" anchor="t">
            <a:spAutoFit/>
          </a:bodyPr>
          <a:lstStyle/>
          <a:p>
            <a:pPr algn="ctr"/>
            <a:r>
              <a:rPr lang="en-US" sz="2000">
                <a:latin typeface="Franklin Gothic Book" panose="020B0503020102020204" pitchFamily="34" charset="0"/>
              </a:rPr>
              <a:t>When should the Twins play their different opponents?</a:t>
            </a:r>
          </a:p>
        </p:txBody>
      </p:sp>
      <p:sp>
        <p:nvSpPr>
          <p:cNvPr id="6" name="TextBox 5">
            <a:extLst>
              <a:ext uri="{FF2B5EF4-FFF2-40B4-BE49-F238E27FC236}">
                <a16:creationId xmlns:a16="http://schemas.microsoft.com/office/drawing/2014/main" id="{8DD37B3E-C479-2F77-26D8-049BF97C6971}"/>
              </a:ext>
            </a:extLst>
          </p:cNvPr>
          <p:cNvSpPr txBox="1"/>
          <p:nvPr/>
        </p:nvSpPr>
        <p:spPr>
          <a:xfrm>
            <a:off x="1131213" y="4673683"/>
            <a:ext cx="2772273" cy="707886"/>
          </a:xfrm>
          <a:prstGeom prst="rect">
            <a:avLst/>
          </a:prstGeom>
          <a:noFill/>
        </p:spPr>
        <p:txBody>
          <a:bodyPr wrap="square" lIns="91440" tIns="45720" rIns="91440" bIns="45720" rtlCol="0" anchor="t">
            <a:spAutoFit/>
          </a:bodyPr>
          <a:lstStyle/>
          <a:p>
            <a:pPr algn="ctr"/>
            <a:r>
              <a:rPr lang="en-US" sz="2000">
                <a:latin typeface="Franklin Gothic Book" panose="020B0503020102020204" pitchFamily="34" charset="0"/>
              </a:rPr>
              <a:t>On which dates should the twins play?</a:t>
            </a:r>
          </a:p>
        </p:txBody>
      </p:sp>
      <p:sp>
        <p:nvSpPr>
          <p:cNvPr id="7" name="Rectangle: Single Corner Rounded 6">
            <a:extLst>
              <a:ext uri="{FF2B5EF4-FFF2-40B4-BE49-F238E27FC236}">
                <a16:creationId xmlns:a16="http://schemas.microsoft.com/office/drawing/2014/main" id="{3AD7D0D7-B032-44EB-7347-B30C122BC3DE}"/>
              </a:ext>
            </a:extLst>
          </p:cNvPr>
          <p:cNvSpPr/>
          <p:nvPr/>
        </p:nvSpPr>
        <p:spPr>
          <a:xfrm>
            <a:off x="4647485" y="2209799"/>
            <a:ext cx="3214540" cy="4010642"/>
          </a:xfrm>
          <a:prstGeom prst="round1Rect">
            <a:avLst/>
          </a:prstGeom>
          <a:noFill/>
          <a:ln>
            <a:solidFill>
              <a:srgbClr val="AEABA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8" name="TextBox 7">
            <a:extLst>
              <a:ext uri="{FF2B5EF4-FFF2-40B4-BE49-F238E27FC236}">
                <a16:creationId xmlns:a16="http://schemas.microsoft.com/office/drawing/2014/main" id="{AB21EA47-DFB8-BED1-F91A-D626EAA9D0CB}"/>
              </a:ext>
            </a:extLst>
          </p:cNvPr>
          <p:cNvSpPr txBox="1"/>
          <p:nvPr/>
        </p:nvSpPr>
        <p:spPr>
          <a:xfrm>
            <a:off x="4727201" y="4674346"/>
            <a:ext cx="3056685" cy="707886"/>
          </a:xfrm>
          <a:prstGeom prst="rect">
            <a:avLst/>
          </a:prstGeom>
          <a:noFill/>
        </p:spPr>
        <p:txBody>
          <a:bodyPr wrap="square" lIns="91440" tIns="45720" rIns="91440" bIns="45720" rtlCol="0" anchor="t">
            <a:spAutoFit/>
          </a:bodyPr>
          <a:lstStyle/>
          <a:p>
            <a:pPr algn="ctr"/>
            <a:r>
              <a:rPr lang="en-US" sz="2000">
                <a:latin typeface="Franklin Gothic Book" panose="020B0503020102020204" pitchFamily="34" charset="0"/>
              </a:rPr>
              <a:t>Should the Twins play during Day or Night?</a:t>
            </a:r>
            <a:endParaRPr lang="en-US">
              <a:latin typeface="Franklin Gothic Book" panose="020B0503020102020204" pitchFamily="34" charset="0"/>
            </a:endParaRPr>
          </a:p>
        </p:txBody>
      </p:sp>
      <p:sp>
        <p:nvSpPr>
          <p:cNvPr id="9" name="Rectangle: Single Corner Rounded 8">
            <a:extLst>
              <a:ext uri="{FF2B5EF4-FFF2-40B4-BE49-F238E27FC236}">
                <a16:creationId xmlns:a16="http://schemas.microsoft.com/office/drawing/2014/main" id="{EE82D37B-CA12-1D3F-969B-1CD5CFAE5FCD}"/>
              </a:ext>
            </a:extLst>
          </p:cNvPr>
          <p:cNvSpPr/>
          <p:nvPr/>
        </p:nvSpPr>
        <p:spPr>
          <a:xfrm>
            <a:off x="8324722" y="2209799"/>
            <a:ext cx="3214540" cy="4011304"/>
          </a:xfrm>
          <a:prstGeom prst="round1Rect">
            <a:avLst/>
          </a:prstGeom>
          <a:noFill/>
          <a:ln>
            <a:solidFill>
              <a:srgbClr val="AEABA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10" name="Oval 9">
            <a:extLst>
              <a:ext uri="{FF2B5EF4-FFF2-40B4-BE49-F238E27FC236}">
                <a16:creationId xmlns:a16="http://schemas.microsoft.com/office/drawing/2014/main" id="{54D1AA69-35E0-5A9C-F929-5AAE1009E439}"/>
              </a:ext>
            </a:extLst>
          </p:cNvPr>
          <p:cNvSpPr/>
          <p:nvPr/>
        </p:nvSpPr>
        <p:spPr>
          <a:xfrm>
            <a:off x="2158248" y="1851215"/>
            <a:ext cx="731520" cy="731520"/>
          </a:xfrm>
          <a:prstGeom prst="ellipse">
            <a:avLst/>
          </a:prstGeom>
          <a:solidFill>
            <a:srgbClr val="AE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rPr>
              <a:t>1</a:t>
            </a:r>
          </a:p>
        </p:txBody>
      </p:sp>
      <p:sp>
        <p:nvSpPr>
          <p:cNvPr id="11" name="Oval 10">
            <a:extLst>
              <a:ext uri="{FF2B5EF4-FFF2-40B4-BE49-F238E27FC236}">
                <a16:creationId xmlns:a16="http://schemas.microsoft.com/office/drawing/2014/main" id="{83187FC4-E434-1B93-ED9C-79BADF83C2BC}"/>
              </a:ext>
            </a:extLst>
          </p:cNvPr>
          <p:cNvSpPr/>
          <p:nvPr/>
        </p:nvSpPr>
        <p:spPr>
          <a:xfrm>
            <a:off x="5889455" y="1851215"/>
            <a:ext cx="731520" cy="731520"/>
          </a:xfrm>
          <a:prstGeom prst="ellipse">
            <a:avLst/>
          </a:prstGeom>
          <a:solidFill>
            <a:srgbClr val="AE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rPr>
              <a:t>2</a:t>
            </a:r>
          </a:p>
        </p:txBody>
      </p:sp>
      <p:sp>
        <p:nvSpPr>
          <p:cNvPr id="21" name="Oval 20">
            <a:extLst>
              <a:ext uri="{FF2B5EF4-FFF2-40B4-BE49-F238E27FC236}">
                <a16:creationId xmlns:a16="http://schemas.microsoft.com/office/drawing/2014/main" id="{910E252B-9BFB-F113-893F-492C64ED7EFA}"/>
              </a:ext>
            </a:extLst>
          </p:cNvPr>
          <p:cNvSpPr/>
          <p:nvPr/>
        </p:nvSpPr>
        <p:spPr>
          <a:xfrm>
            <a:off x="9575424" y="1851215"/>
            <a:ext cx="731520" cy="731520"/>
          </a:xfrm>
          <a:prstGeom prst="ellipse">
            <a:avLst/>
          </a:prstGeom>
          <a:solidFill>
            <a:srgbClr val="AE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rPr>
              <a:t>3</a:t>
            </a:r>
          </a:p>
        </p:txBody>
      </p:sp>
      <p:pic>
        <p:nvPicPr>
          <p:cNvPr id="3" name="Picture 2" descr="Logo&#10;&#10;Description automatically generated">
            <a:extLst>
              <a:ext uri="{FF2B5EF4-FFF2-40B4-BE49-F238E27FC236}">
                <a16:creationId xmlns:a16="http://schemas.microsoft.com/office/drawing/2014/main" id="{08F51E63-4A35-1F02-22D6-06198E802D7A}"/>
              </a:ext>
            </a:extLst>
          </p:cNvPr>
          <p:cNvPicPr>
            <a:picLocks noChangeAspect="1"/>
          </p:cNvPicPr>
          <p:nvPr/>
        </p:nvPicPr>
        <p:blipFill>
          <a:blip r:embed="rId3"/>
          <a:stretch>
            <a:fillRect/>
          </a:stretch>
        </p:blipFill>
        <p:spPr>
          <a:xfrm>
            <a:off x="9640343" y="3240170"/>
            <a:ext cx="731520" cy="731520"/>
          </a:xfrm>
          <a:prstGeom prst="rect">
            <a:avLst/>
          </a:prstGeom>
        </p:spPr>
      </p:pic>
      <p:pic>
        <p:nvPicPr>
          <p:cNvPr id="12" name="Picture 11" descr="Logo&#10;&#10;Description automatically generated">
            <a:extLst>
              <a:ext uri="{FF2B5EF4-FFF2-40B4-BE49-F238E27FC236}">
                <a16:creationId xmlns:a16="http://schemas.microsoft.com/office/drawing/2014/main" id="{CD78677E-4552-31B6-8FEA-74B876F40A6C}"/>
              </a:ext>
            </a:extLst>
          </p:cNvPr>
          <p:cNvPicPr>
            <a:picLocks noChangeAspect="1"/>
          </p:cNvPicPr>
          <p:nvPr/>
        </p:nvPicPr>
        <p:blipFill>
          <a:blip r:embed="rId4"/>
          <a:stretch>
            <a:fillRect/>
          </a:stretch>
        </p:blipFill>
        <p:spPr>
          <a:xfrm>
            <a:off x="8706920" y="3182440"/>
            <a:ext cx="822960" cy="891538"/>
          </a:xfrm>
          <a:prstGeom prst="rect">
            <a:avLst/>
          </a:prstGeom>
        </p:spPr>
      </p:pic>
      <p:pic>
        <p:nvPicPr>
          <p:cNvPr id="13" name="Picture 12" descr="Logo&#10;&#10;Description automatically generated">
            <a:extLst>
              <a:ext uri="{FF2B5EF4-FFF2-40B4-BE49-F238E27FC236}">
                <a16:creationId xmlns:a16="http://schemas.microsoft.com/office/drawing/2014/main" id="{08EDCBBB-B9A4-4CB9-3387-CFF9C830B458}"/>
              </a:ext>
            </a:extLst>
          </p:cNvPr>
          <p:cNvPicPr>
            <a:picLocks noChangeAspect="1"/>
          </p:cNvPicPr>
          <p:nvPr/>
        </p:nvPicPr>
        <p:blipFill>
          <a:blip r:embed="rId5"/>
          <a:stretch>
            <a:fillRect/>
          </a:stretch>
        </p:blipFill>
        <p:spPr>
          <a:xfrm>
            <a:off x="10482326" y="3221687"/>
            <a:ext cx="731520" cy="731520"/>
          </a:xfrm>
          <a:prstGeom prst="rect">
            <a:avLst/>
          </a:prstGeom>
        </p:spPr>
      </p:pic>
      <p:pic>
        <p:nvPicPr>
          <p:cNvPr id="25" name="Graphic 24" descr="Daily calendar with solid fill">
            <a:extLst>
              <a:ext uri="{FF2B5EF4-FFF2-40B4-BE49-F238E27FC236}">
                <a16:creationId xmlns:a16="http://schemas.microsoft.com/office/drawing/2014/main" id="{6ABC8DF3-BA58-BEDC-5D8E-43C26F798F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85114" y="3083412"/>
            <a:ext cx="1045036" cy="1045036"/>
          </a:xfrm>
          <a:prstGeom prst="rect">
            <a:avLst/>
          </a:prstGeom>
        </p:spPr>
      </p:pic>
      <p:pic>
        <p:nvPicPr>
          <p:cNvPr id="1026" name="Picture 2">
            <a:extLst>
              <a:ext uri="{FF2B5EF4-FFF2-40B4-BE49-F238E27FC236}">
                <a16:creationId xmlns:a16="http://schemas.microsoft.com/office/drawing/2014/main" id="{40598B05-C5A4-2B77-F874-8C1BE306EF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0548" y="3063240"/>
            <a:ext cx="1048414" cy="1048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2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latin typeface="Franklin Gothic Book" panose="020B0503020102020204" pitchFamily="34" charset="0"/>
              </a:rPr>
              <a:pPr/>
              <a:t>15</a:t>
            </a:fld>
            <a:endParaRPr lang="en-US">
              <a:latin typeface="Franklin Gothic Book" panose="020B0503020102020204" pitchFamily="34" charset="0"/>
            </a:endParaRPr>
          </a:p>
        </p:txBody>
      </p:sp>
      <p:sp>
        <p:nvSpPr>
          <p:cNvPr id="30" name="Title 6">
            <a:extLst>
              <a:ext uri="{FF2B5EF4-FFF2-40B4-BE49-F238E27FC236}">
                <a16:creationId xmlns:a16="http://schemas.microsoft.com/office/drawing/2014/main" id="{6FB59434-BC90-B888-8065-918E7B79605B}"/>
              </a:ext>
            </a:extLst>
          </p:cNvPr>
          <p:cNvSpPr>
            <a:spLocks noGrp="1"/>
          </p:cNvSpPr>
          <p:nvPr>
            <p:ph type="title"/>
          </p:nvPr>
        </p:nvSpPr>
        <p:spPr>
          <a:xfrm>
            <a:off x="1790677" y="493782"/>
            <a:ext cx="7506991" cy="790448"/>
          </a:xfrm>
        </p:spPr>
        <p:txBody>
          <a:bodyPr anchor="ctr">
            <a:normAutofit/>
          </a:bodyPr>
          <a:lstStyle/>
          <a:p>
            <a:pPr algn="l"/>
            <a:r>
              <a:rPr lang="en-US" sz="3200">
                <a:latin typeface="Franklin Gothic Book" panose="020B0503020102020204" pitchFamily="34" charset="0"/>
              </a:rPr>
              <a:t>Method for Schedule Optimization</a:t>
            </a:r>
          </a:p>
        </p:txBody>
      </p:sp>
      <p:pic>
        <p:nvPicPr>
          <p:cNvPr id="15" name="Picture 14" descr="Logo&#10;&#10;Description automatically generated">
            <a:extLst>
              <a:ext uri="{FF2B5EF4-FFF2-40B4-BE49-F238E27FC236}">
                <a16:creationId xmlns:a16="http://schemas.microsoft.com/office/drawing/2014/main" id="{86C134CB-CD53-6732-CF59-81FD3A265201}"/>
              </a:ext>
            </a:extLst>
          </p:cNvPr>
          <p:cNvPicPr>
            <a:picLocks noChangeAspect="1"/>
          </p:cNvPicPr>
          <p:nvPr/>
        </p:nvPicPr>
        <p:blipFill>
          <a:blip r:embed="rId3"/>
          <a:stretch>
            <a:fillRect/>
          </a:stretch>
        </p:blipFill>
        <p:spPr>
          <a:xfrm>
            <a:off x="8877921" y="1746662"/>
            <a:ext cx="657210" cy="657210"/>
          </a:xfrm>
          <a:prstGeom prst="rect">
            <a:avLst/>
          </a:prstGeom>
        </p:spPr>
      </p:pic>
      <p:pic>
        <p:nvPicPr>
          <p:cNvPr id="16" name="Picture 15" descr="Logo&#10;&#10;Description automatically generated">
            <a:extLst>
              <a:ext uri="{FF2B5EF4-FFF2-40B4-BE49-F238E27FC236}">
                <a16:creationId xmlns:a16="http://schemas.microsoft.com/office/drawing/2014/main" id="{BE7F8CE7-AA5A-4CE3-D7E2-558484D8BAC2}"/>
              </a:ext>
            </a:extLst>
          </p:cNvPr>
          <p:cNvPicPr>
            <a:picLocks noChangeAspect="1"/>
          </p:cNvPicPr>
          <p:nvPr/>
        </p:nvPicPr>
        <p:blipFill>
          <a:blip r:embed="rId4"/>
          <a:stretch>
            <a:fillRect/>
          </a:stretch>
        </p:blipFill>
        <p:spPr>
          <a:xfrm>
            <a:off x="8493924" y="1057713"/>
            <a:ext cx="739360" cy="800972"/>
          </a:xfrm>
          <a:prstGeom prst="rect">
            <a:avLst/>
          </a:prstGeom>
        </p:spPr>
      </p:pic>
      <p:pic>
        <p:nvPicPr>
          <p:cNvPr id="17" name="Picture 16" descr="Logo&#10;&#10;Description automatically generated">
            <a:extLst>
              <a:ext uri="{FF2B5EF4-FFF2-40B4-BE49-F238E27FC236}">
                <a16:creationId xmlns:a16="http://schemas.microsoft.com/office/drawing/2014/main" id="{90BC843E-CCD6-EFA8-D042-EA2025C58034}"/>
              </a:ext>
            </a:extLst>
          </p:cNvPr>
          <p:cNvPicPr>
            <a:picLocks noChangeAspect="1"/>
          </p:cNvPicPr>
          <p:nvPr/>
        </p:nvPicPr>
        <p:blipFill>
          <a:blip r:embed="rId5"/>
          <a:stretch>
            <a:fillRect/>
          </a:stretch>
        </p:blipFill>
        <p:spPr>
          <a:xfrm>
            <a:off x="9262943" y="1158680"/>
            <a:ext cx="657210" cy="657210"/>
          </a:xfrm>
          <a:prstGeom prst="rect">
            <a:avLst/>
          </a:prstGeom>
        </p:spPr>
      </p:pic>
      <p:pic>
        <p:nvPicPr>
          <p:cNvPr id="18" name="Graphic 17" descr="Daily calendar with solid fill">
            <a:extLst>
              <a:ext uri="{FF2B5EF4-FFF2-40B4-BE49-F238E27FC236}">
                <a16:creationId xmlns:a16="http://schemas.microsoft.com/office/drawing/2014/main" id="{9969B899-4CB3-B157-5871-6859289389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56042" y="1348912"/>
            <a:ext cx="1045036" cy="1045036"/>
          </a:xfrm>
          <a:prstGeom prst="rect">
            <a:avLst/>
          </a:prstGeom>
        </p:spPr>
      </p:pic>
      <p:pic>
        <p:nvPicPr>
          <p:cNvPr id="19" name="Picture 2">
            <a:extLst>
              <a:ext uri="{FF2B5EF4-FFF2-40B4-BE49-F238E27FC236}">
                <a16:creationId xmlns:a16="http://schemas.microsoft.com/office/drawing/2014/main" id="{4C3FD26E-AAF7-3060-9B8B-A456D9F1F5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8726" y="1345534"/>
            <a:ext cx="1048414" cy="104841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EA838BFA-004A-7497-6FFB-792ADACA8692}"/>
              </a:ext>
            </a:extLst>
          </p:cNvPr>
          <p:cNvSpPr/>
          <p:nvPr/>
        </p:nvSpPr>
        <p:spPr>
          <a:xfrm>
            <a:off x="3590658" y="2526401"/>
            <a:ext cx="1375803" cy="404802"/>
          </a:xfrm>
          <a:prstGeom prst="rect">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Franklin Gothic Book"/>
              </a:rPr>
              <a:t>10,000</a:t>
            </a:r>
            <a:endParaRPr lang="en-US">
              <a:latin typeface="Franklin Gothic Book" panose="020B0503020102020204" pitchFamily="34" charset="0"/>
            </a:endParaRPr>
          </a:p>
        </p:txBody>
      </p:sp>
      <p:sp>
        <p:nvSpPr>
          <p:cNvPr id="22" name="Rectangle 21">
            <a:extLst>
              <a:ext uri="{FF2B5EF4-FFF2-40B4-BE49-F238E27FC236}">
                <a16:creationId xmlns:a16="http://schemas.microsoft.com/office/drawing/2014/main" id="{2262B7B7-C76D-49D6-D13F-30950810842E}"/>
              </a:ext>
            </a:extLst>
          </p:cNvPr>
          <p:cNvSpPr/>
          <p:nvPr/>
        </p:nvSpPr>
        <p:spPr>
          <a:xfrm>
            <a:off x="5955031" y="2549343"/>
            <a:ext cx="1375803" cy="404802"/>
          </a:xfrm>
          <a:prstGeom prst="rect">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Franklin Gothic Book"/>
              </a:rPr>
              <a:t>10,000</a:t>
            </a:r>
            <a:endParaRPr lang="en-US">
              <a:latin typeface="Franklin Gothic Book" panose="020B0503020102020204" pitchFamily="34" charset="0"/>
            </a:endParaRPr>
          </a:p>
        </p:txBody>
      </p:sp>
      <p:sp>
        <p:nvSpPr>
          <p:cNvPr id="23" name="Rectangle 22">
            <a:extLst>
              <a:ext uri="{FF2B5EF4-FFF2-40B4-BE49-F238E27FC236}">
                <a16:creationId xmlns:a16="http://schemas.microsoft.com/office/drawing/2014/main" id="{775B8183-74F9-6A6D-82B9-1F26B3E2CD3F}"/>
              </a:ext>
            </a:extLst>
          </p:cNvPr>
          <p:cNvSpPr/>
          <p:nvPr/>
        </p:nvSpPr>
        <p:spPr>
          <a:xfrm>
            <a:off x="8496576" y="2526401"/>
            <a:ext cx="1375803" cy="404802"/>
          </a:xfrm>
          <a:prstGeom prst="rect">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Franklin Gothic Book" panose="020B0503020102020204" pitchFamily="34" charset="0"/>
              </a:rPr>
              <a:t>35</a:t>
            </a:r>
          </a:p>
        </p:txBody>
      </p:sp>
      <p:grpSp>
        <p:nvGrpSpPr>
          <p:cNvPr id="26" name="Group 25">
            <a:extLst>
              <a:ext uri="{FF2B5EF4-FFF2-40B4-BE49-F238E27FC236}">
                <a16:creationId xmlns:a16="http://schemas.microsoft.com/office/drawing/2014/main" id="{F70CC8AC-02BD-4A56-9DF0-083B1E4E7AFE}"/>
              </a:ext>
            </a:extLst>
          </p:cNvPr>
          <p:cNvGrpSpPr/>
          <p:nvPr/>
        </p:nvGrpSpPr>
        <p:grpSpPr>
          <a:xfrm>
            <a:off x="6059504" y="3338859"/>
            <a:ext cx="1165726" cy="1165726"/>
            <a:chOff x="4128753" y="4025070"/>
            <a:chExt cx="1477224" cy="1477224"/>
          </a:xfrm>
        </p:grpSpPr>
        <p:sp>
          <p:nvSpPr>
            <p:cNvPr id="24" name="Oval 23">
              <a:extLst>
                <a:ext uri="{FF2B5EF4-FFF2-40B4-BE49-F238E27FC236}">
                  <a16:creationId xmlns:a16="http://schemas.microsoft.com/office/drawing/2014/main" id="{01B90613-D563-3985-CB75-DECB1D53907C}"/>
                </a:ext>
              </a:extLst>
            </p:cNvPr>
            <p:cNvSpPr/>
            <p:nvPr/>
          </p:nvSpPr>
          <p:spPr>
            <a:xfrm>
              <a:off x="4592460" y="4476800"/>
              <a:ext cx="573764" cy="5737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Franklin Gothic Book" panose="020B0503020102020204" pitchFamily="34" charset="0"/>
              </a:endParaRPr>
            </a:p>
          </p:txBody>
        </p:sp>
        <p:pic>
          <p:nvPicPr>
            <p:cNvPr id="2050" name="Picture 2">
              <a:extLst>
                <a:ext uri="{FF2B5EF4-FFF2-40B4-BE49-F238E27FC236}">
                  <a16:creationId xmlns:a16="http://schemas.microsoft.com/office/drawing/2014/main" id="{BBDE7C73-B5F7-FF7C-FBBA-E489EEE0BCE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8753" y="4025070"/>
              <a:ext cx="1477224" cy="147722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C457FC90-D0BB-5B9F-430D-89E676670F99}"/>
              </a:ext>
            </a:extLst>
          </p:cNvPr>
          <p:cNvSpPr txBox="1"/>
          <p:nvPr/>
        </p:nvSpPr>
        <p:spPr>
          <a:xfrm>
            <a:off x="1178736" y="2371008"/>
            <a:ext cx="2113600" cy="707886"/>
          </a:xfrm>
          <a:prstGeom prst="rect">
            <a:avLst/>
          </a:prstGeom>
          <a:noFill/>
          <a:ln>
            <a:solidFill>
              <a:schemeClr val="tx1"/>
            </a:solidFill>
            <a:prstDash val="sysDash"/>
          </a:ln>
        </p:spPr>
        <p:txBody>
          <a:bodyPr wrap="square" lIns="91440" tIns="45720" rIns="91440" bIns="45720" rtlCol="0" anchor="t">
            <a:spAutoFit/>
          </a:bodyPr>
          <a:lstStyle/>
          <a:p>
            <a:pPr algn="ctr"/>
            <a:r>
              <a:rPr lang="en-US" sz="2000">
                <a:latin typeface="Franklin Gothic Book" panose="020B0503020102020204" pitchFamily="34" charset="0"/>
              </a:rPr>
              <a:t>Combinations Generated</a:t>
            </a:r>
          </a:p>
        </p:txBody>
      </p:sp>
      <p:cxnSp>
        <p:nvCxnSpPr>
          <p:cNvPr id="32" name="Connector: Elbow 31">
            <a:extLst>
              <a:ext uri="{FF2B5EF4-FFF2-40B4-BE49-F238E27FC236}">
                <a16:creationId xmlns:a16="http://schemas.microsoft.com/office/drawing/2014/main" id="{76398F69-DD58-5499-B665-A9FDE21A1AD9}"/>
              </a:ext>
            </a:extLst>
          </p:cNvPr>
          <p:cNvCxnSpPr>
            <a:stCxn id="20" idx="2"/>
            <a:endCxn id="2050" idx="1"/>
          </p:cNvCxnSpPr>
          <p:nvPr/>
        </p:nvCxnSpPr>
        <p:spPr>
          <a:xfrm rot="16200000" flipH="1">
            <a:off x="4673773" y="2535990"/>
            <a:ext cx="990519" cy="178094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028A1A6-78F8-D9E8-9D41-A971151842BA}"/>
              </a:ext>
            </a:extLst>
          </p:cNvPr>
          <p:cNvCxnSpPr>
            <a:stCxn id="22" idx="2"/>
            <a:endCxn id="2050" idx="0"/>
          </p:cNvCxnSpPr>
          <p:nvPr/>
        </p:nvCxnSpPr>
        <p:spPr>
          <a:xfrm flipH="1">
            <a:off x="6642367" y="2954145"/>
            <a:ext cx="566" cy="384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4DF5BFB-DFEF-E58D-328A-D05C0F498BBF}"/>
              </a:ext>
            </a:extLst>
          </p:cNvPr>
          <p:cNvCxnSpPr>
            <a:stCxn id="23" idx="2"/>
            <a:endCxn id="2050" idx="3"/>
          </p:cNvCxnSpPr>
          <p:nvPr/>
        </p:nvCxnSpPr>
        <p:spPr>
          <a:xfrm rot="5400000">
            <a:off x="7709595" y="2446838"/>
            <a:ext cx="990519" cy="195924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EF960AF-7DF4-A5F9-F128-D4447EC5CE90}"/>
              </a:ext>
            </a:extLst>
          </p:cNvPr>
          <p:cNvSpPr txBox="1"/>
          <p:nvPr/>
        </p:nvSpPr>
        <p:spPr>
          <a:xfrm>
            <a:off x="7472258" y="4198835"/>
            <a:ext cx="2113600" cy="400110"/>
          </a:xfrm>
          <a:prstGeom prst="rect">
            <a:avLst/>
          </a:prstGeom>
          <a:noFill/>
          <a:ln>
            <a:solidFill>
              <a:schemeClr val="tx1"/>
            </a:solidFill>
            <a:prstDash val="sysDash"/>
          </a:ln>
        </p:spPr>
        <p:txBody>
          <a:bodyPr wrap="square" lIns="91440" tIns="45720" rIns="91440" bIns="45720" rtlCol="0" anchor="t">
            <a:spAutoFit/>
          </a:bodyPr>
          <a:lstStyle/>
          <a:p>
            <a:pPr algn="ctr"/>
            <a:r>
              <a:rPr lang="en-US" sz="2000">
                <a:latin typeface="Franklin Gothic Book" panose="020B0503020102020204" pitchFamily="34" charset="0"/>
              </a:rPr>
              <a:t>Bayesian Search</a:t>
            </a:r>
          </a:p>
        </p:txBody>
      </p:sp>
      <p:pic>
        <p:nvPicPr>
          <p:cNvPr id="2052" name="Picture 4">
            <a:extLst>
              <a:ext uri="{FF2B5EF4-FFF2-40B4-BE49-F238E27FC236}">
                <a16:creationId xmlns:a16="http://schemas.microsoft.com/office/drawing/2014/main" id="{1DE13BE6-5060-E20C-A022-5FDDE0FF00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50847" y="5621411"/>
            <a:ext cx="801942" cy="801942"/>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a:extLst>
              <a:ext uri="{FF2B5EF4-FFF2-40B4-BE49-F238E27FC236}">
                <a16:creationId xmlns:a16="http://schemas.microsoft.com/office/drawing/2014/main" id="{EF1EB6F0-5A6A-CA69-FB50-2FB8F0D9CDB4}"/>
              </a:ext>
            </a:extLst>
          </p:cNvPr>
          <p:cNvCxnSpPr>
            <a:stCxn id="2050" idx="2"/>
            <a:endCxn id="2052" idx="0"/>
          </p:cNvCxnSpPr>
          <p:nvPr/>
        </p:nvCxnSpPr>
        <p:spPr>
          <a:xfrm>
            <a:off x="6642367" y="4504585"/>
            <a:ext cx="9451" cy="11168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8F74338-947E-B0C8-A80E-EBFCBBCB3018}"/>
              </a:ext>
            </a:extLst>
          </p:cNvPr>
          <p:cNvSpPr txBox="1"/>
          <p:nvPr/>
        </p:nvSpPr>
        <p:spPr>
          <a:xfrm>
            <a:off x="7472258" y="5809664"/>
            <a:ext cx="2113600" cy="400110"/>
          </a:xfrm>
          <a:prstGeom prst="rect">
            <a:avLst/>
          </a:prstGeom>
          <a:noFill/>
          <a:ln>
            <a:solidFill>
              <a:schemeClr val="tx1"/>
            </a:solidFill>
            <a:prstDash val="sysDash"/>
          </a:ln>
        </p:spPr>
        <p:txBody>
          <a:bodyPr wrap="square" lIns="91440" tIns="45720" rIns="91440" bIns="45720" rtlCol="0" anchor="t">
            <a:spAutoFit/>
          </a:bodyPr>
          <a:lstStyle/>
          <a:p>
            <a:pPr algn="ctr"/>
            <a:r>
              <a:rPr lang="en-US" sz="2000">
                <a:latin typeface="Franklin Gothic Book" panose="020B0503020102020204" pitchFamily="34" charset="0"/>
              </a:rPr>
              <a:t>Optimal Schedule</a:t>
            </a:r>
          </a:p>
        </p:txBody>
      </p:sp>
      <p:sp>
        <p:nvSpPr>
          <p:cNvPr id="41" name="Rectangle 40">
            <a:extLst>
              <a:ext uri="{FF2B5EF4-FFF2-40B4-BE49-F238E27FC236}">
                <a16:creationId xmlns:a16="http://schemas.microsoft.com/office/drawing/2014/main" id="{814F33A8-1879-DFC6-A4AC-7632469A520C}"/>
              </a:ext>
            </a:extLst>
          </p:cNvPr>
          <p:cNvSpPr/>
          <p:nvPr/>
        </p:nvSpPr>
        <p:spPr>
          <a:xfrm>
            <a:off x="4440497" y="4290648"/>
            <a:ext cx="1375803" cy="404802"/>
          </a:xfrm>
          <a:prstGeom prst="rect">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Franklin Gothic Book"/>
              </a:rPr>
              <a:t>10,000</a:t>
            </a:r>
            <a:endParaRPr lang="en-US">
              <a:latin typeface="Franklin Gothic Book" panose="020B0503020102020204" pitchFamily="34" charset="0"/>
            </a:endParaRPr>
          </a:p>
        </p:txBody>
      </p:sp>
      <p:sp>
        <p:nvSpPr>
          <p:cNvPr id="42" name="TextBox 41">
            <a:extLst>
              <a:ext uri="{FF2B5EF4-FFF2-40B4-BE49-F238E27FC236}">
                <a16:creationId xmlns:a16="http://schemas.microsoft.com/office/drawing/2014/main" id="{8CDCB436-B648-0DEC-8D5E-C11C5F14E43E}"/>
              </a:ext>
            </a:extLst>
          </p:cNvPr>
          <p:cNvSpPr txBox="1"/>
          <p:nvPr/>
        </p:nvSpPr>
        <p:spPr>
          <a:xfrm>
            <a:off x="1178736" y="4139106"/>
            <a:ext cx="2113600" cy="707886"/>
          </a:xfrm>
          <a:prstGeom prst="rect">
            <a:avLst/>
          </a:prstGeom>
          <a:noFill/>
          <a:ln>
            <a:solidFill>
              <a:schemeClr val="tx1"/>
            </a:solidFill>
            <a:prstDash val="sysDash"/>
          </a:ln>
        </p:spPr>
        <p:txBody>
          <a:bodyPr wrap="square" lIns="91440" tIns="45720" rIns="91440" bIns="45720" rtlCol="0" anchor="t">
            <a:spAutoFit/>
          </a:bodyPr>
          <a:lstStyle/>
          <a:p>
            <a:pPr algn="ctr"/>
            <a:r>
              <a:rPr lang="en-US" sz="2000">
                <a:latin typeface="Franklin Gothic Book" panose="020B0503020102020204" pitchFamily="34" charset="0"/>
              </a:rPr>
              <a:t>Number of Simulations</a:t>
            </a:r>
          </a:p>
        </p:txBody>
      </p:sp>
      <p:sp>
        <p:nvSpPr>
          <p:cNvPr id="44" name="Oval 43">
            <a:extLst>
              <a:ext uri="{FF2B5EF4-FFF2-40B4-BE49-F238E27FC236}">
                <a16:creationId xmlns:a16="http://schemas.microsoft.com/office/drawing/2014/main" id="{45F76FDB-BF36-F5E3-C01D-18CCC6D90633}"/>
              </a:ext>
            </a:extLst>
          </p:cNvPr>
          <p:cNvSpPr/>
          <p:nvPr/>
        </p:nvSpPr>
        <p:spPr>
          <a:xfrm>
            <a:off x="4444566" y="5572825"/>
            <a:ext cx="899114" cy="8991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rPr>
              <a:t>32%</a:t>
            </a:r>
          </a:p>
        </p:txBody>
      </p:sp>
      <p:sp>
        <p:nvSpPr>
          <p:cNvPr id="45" name="TextBox 44">
            <a:extLst>
              <a:ext uri="{FF2B5EF4-FFF2-40B4-BE49-F238E27FC236}">
                <a16:creationId xmlns:a16="http://schemas.microsoft.com/office/drawing/2014/main" id="{21A03593-8C42-EA3D-1B8A-535B80D99955}"/>
              </a:ext>
            </a:extLst>
          </p:cNvPr>
          <p:cNvSpPr txBox="1"/>
          <p:nvPr/>
        </p:nvSpPr>
        <p:spPr>
          <a:xfrm>
            <a:off x="1178736" y="5668439"/>
            <a:ext cx="2113600" cy="707886"/>
          </a:xfrm>
          <a:prstGeom prst="rect">
            <a:avLst/>
          </a:prstGeom>
          <a:noFill/>
          <a:ln>
            <a:solidFill>
              <a:schemeClr val="tx1"/>
            </a:solidFill>
            <a:prstDash val="sysDash"/>
          </a:ln>
        </p:spPr>
        <p:txBody>
          <a:bodyPr wrap="square" lIns="91440" tIns="45720" rIns="91440" bIns="45720" rtlCol="0" anchor="t">
            <a:spAutoFit/>
          </a:bodyPr>
          <a:lstStyle/>
          <a:p>
            <a:pPr algn="ctr"/>
            <a:r>
              <a:rPr lang="en-US" sz="2000">
                <a:latin typeface="Franklin Gothic Book" panose="020B0503020102020204" pitchFamily="34" charset="0"/>
              </a:rPr>
              <a:t>Projected Attendance Lift</a:t>
            </a:r>
          </a:p>
        </p:txBody>
      </p:sp>
      <p:sp>
        <p:nvSpPr>
          <p:cNvPr id="48" name="Arrow: Pentagon 47">
            <a:extLst>
              <a:ext uri="{FF2B5EF4-FFF2-40B4-BE49-F238E27FC236}">
                <a16:creationId xmlns:a16="http://schemas.microsoft.com/office/drawing/2014/main" id="{1031FB91-88B2-144F-10CB-D3FE8832ACF9}"/>
              </a:ext>
            </a:extLst>
          </p:cNvPr>
          <p:cNvSpPr/>
          <p:nvPr/>
        </p:nvSpPr>
        <p:spPr>
          <a:xfrm rot="16200000">
            <a:off x="5295457" y="5927584"/>
            <a:ext cx="745805" cy="295881"/>
          </a:xfrm>
          <a:prstGeom prst="homePlate">
            <a:avLst/>
          </a:prstGeom>
          <a:solidFill>
            <a:srgbClr val="AEABAB"/>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49" name="Arrow: Chevron 48">
            <a:extLst>
              <a:ext uri="{FF2B5EF4-FFF2-40B4-BE49-F238E27FC236}">
                <a16:creationId xmlns:a16="http://schemas.microsoft.com/office/drawing/2014/main" id="{74EC07D5-2D48-70D0-38E6-BFA49425C207}"/>
              </a:ext>
            </a:extLst>
          </p:cNvPr>
          <p:cNvSpPr/>
          <p:nvPr/>
        </p:nvSpPr>
        <p:spPr>
          <a:xfrm rot="16200000">
            <a:off x="5531931" y="5479374"/>
            <a:ext cx="279848" cy="319046"/>
          </a:xfrm>
          <a:prstGeom prst="chevron">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79714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latin typeface="Franklin Gothic Book" panose="020B0503020102020204" pitchFamily="34" charset="0"/>
              </a:rPr>
              <a:pPr/>
              <a:t>16</a:t>
            </a:fld>
            <a:endParaRPr lang="en-US">
              <a:latin typeface="Franklin Gothic Book" panose="020B0503020102020204" pitchFamily="34" charset="0"/>
            </a:endParaRPr>
          </a:p>
        </p:txBody>
      </p:sp>
      <p:sp>
        <p:nvSpPr>
          <p:cNvPr id="30" name="Title 6">
            <a:extLst>
              <a:ext uri="{FF2B5EF4-FFF2-40B4-BE49-F238E27FC236}">
                <a16:creationId xmlns:a16="http://schemas.microsoft.com/office/drawing/2014/main" id="{6FB59434-BC90-B888-8065-918E7B79605B}"/>
              </a:ext>
            </a:extLst>
          </p:cNvPr>
          <p:cNvSpPr>
            <a:spLocks noGrp="1"/>
          </p:cNvSpPr>
          <p:nvPr>
            <p:ph type="title"/>
          </p:nvPr>
        </p:nvSpPr>
        <p:spPr>
          <a:xfrm>
            <a:off x="1790677" y="493782"/>
            <a:ext cx="7506991" cy="790448"/>
          </a:xfrm>
        </p:spPr>
        <p:txBody>
          <a:bodyPr anchor="ctr">
            <a:normAutofit/>
          </a:bodyPr>
          <a:lstStyle/>
          <a:p>
            <a:pPr algn="l"/>
            <a:r>
              <a:rPr lang="en-US" sz="3200">
                <a:latin typeface="Franklin Gothic Book" panose="020B0503020102020204" pitchFamily="34" charset="0"/>
              </a:rPr>
              <a:t>Why is the schedule optimal?</a:t>
            </a:r>
          </a:p>
        </p:txBody>
      </p:sp>
      <p:pic>
        <p:nvPicPr>
          <p:cNvPr id="2052" name="Picture 4">
            <a:extLst>
              <a:ext uri="{FF2B5EF4-FFF2-40B4-BE49-F238E27FC236}">
                <a16:creationId xmlns:a16="http://schemas.microsoft.com/office/drawing/2014/main" id="{1DE13BE6-5060-E20C-A022-5FDDE0FF0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2780" y="500421"/>
            <a:ext cx="801942" cy="80194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79EDC7D-3C9F-9D01-DA9F-D0D2D2A561E4}"/>
              </a:ext>
            </a:extLst>
          </p:cNvPr>
          <p:cNvSpPr/>
          <p:nvPr/>
        </p:nvSpPr>
        <p:spPr>
          <a:xfrm>
            <a:off x="916738" y="1926769"/>
            <a:ext cx="9631518" cy="1045037"/>
          </a:xfrm>
          <a:prstGeom prst="rect">
            <a:avLst/>
          </a:prstGeom>
          <a:noFill/>
          <a:ln>
            <a:solidFill>
              <a:srgbClr val="002B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3" name="Rectangle 2">
            <a:extLst>
              <a:ext uri="{FF2B5EF4-FFF2-40B4-BE49-F238E27FC236}">
                <a16:creationId xmlns:a16="http://schemas.microsoft.com/office/drawing/2014/main" id="{DAE5A8D8-1437-AD0F-2180-32CCEDF3545E}"/>
              </a:ext>
            </a:extLst>
          </p:cNvPr>
          <p:cNvSpPr/>
          <p:nvPr/>
        </p:nvSpPr>
        <p:spPr>
          <a:xfrm>
            <a:off x="916738" y="3402282"/>
            <a:ext cx="9631519" cy="1039503"/>
          </a:xfrm>
          <a:prstGeom prst="rect">
            <a:avLst/>
          </a:prstGeom>
          <a:noFill/>
          <a:ln>
            <a:solidFill>
              <a:srgbClr val="002B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4" name="Rectangle 3">
            <a:extLst>
              <a:ext uri="{FF2B5EF4-FFF2-40B4-BE49-F238E27FC236}">
                <a16:creationId xmlns:a16="http://schemas.microsoft.com/office/drawing/2014/main" id="{CAE3A436-B45B-FB8D-172D-653158044CB5}"/>
              </a:ext>
            </a:extLst>
          </p:cNvPr>
          <p:cNvSpPr/>
          <p:nvPr/>
        </p:nvSpPr>
        <p:spPr>
          <a:xfrm>
            <a:off x="916738" y="4887685"/>
            <a:ext cx="9631519" cy="1039503"/>
          </a:xfrm>
          <a:prstGeom prst="rect">
            <a:avLst/>
          </a:prstGeom>
          <a:noFill/>
          <a:ln>
            <a:solidFill>
              <a:srgbClr val="002B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5" name="Oval 4">
            <a:extLst>
              <a:ext uri="{FF2B5EF4-FFF2-40B4-BE49-F238E27FC236}">
                <a16:creationId xmlns:a16="http://schemas.microsoft.com/office/drawing/2014/main" id="{2F66E924-A744-2FF2-9195-11B80E89C2CB}"/>
              </a:ext>
            </a:extLst>
          </p:cNvPr>
          <p:cNvSpPr/>
          <p:nvPr/>
        </p:nvSpPr>
        <p:spPr>
          <a:xfrm>
            <a:off x="652738" y="2083527"/>
            <a:ext cx="731520" cy="731520"/>
          </a:xfrm>
          <a:prstGeom prst="ellipse">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rPr>
              <a:t>1</a:t>
            </a:r>
          </a:p>
        </p:txBody>
      </p:sp>
      <p:sp>
        <p:nvSpPr>
          <p:cNvPr id="6" name="Oval 5">
            <a:extLst>
              <a:ext uri="{FF2B5EF4-FFF2-40B4-BE49-F238E27FC236}">
                <a16:creationId xmlns:a16="http://schemas.microsoft.com/office/drawing/2014/main" id="{B7693CDA-E970-3D49-25AC-F7015C2DB476}"/>
              </a:ext>
            </a:extLst>
          </p:cNvPr>
          <p:cNvSpPr/>
          <p:nvPr/>
        </p:nvSpPr>
        <p:spPr>
          <a:xfrm>
            <a:off x="652738" y="3581469"/>
            <a:ext cx="731520" cy="731520"/>
          </a:xfrm>
          <a:prstGeom prst="ellipse">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rPr>
              <a:t>2</a:t>
            </a:r>
          </a:p>
        </p:txBody>
      </p:sp>
      <p:sp>
        <p:nvSpPr>
          <p:cNvPr id="7" name="Oval 6">
            <a:extLst>
              <a:ext uri="{FF2B5EF4-FFF2-40B4-BE49-F238E27FC236}">
                <a16:creationId xmlns:a16="http://schemas.microsoft.com/office/drawing/2014/main" id="{7501CCFF-1A06-6E34-5317-2A316E4D90D9}"/>
              </a:ext>
            </a:extLst>
          </p:cNvPr>
          <p:cNvSpPr/>
          <p:nvPr/>
        </p:nvSpPr>
        <p:spPr>
          <a:xfrm>
            <a:off x="652738" y="5029859"/>
            <a:ext cx="731520" cy="731520"/>
          </a:xfrm>
          <a:prstGeom prst="ellipse">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rPr>
              <a:t>3</a:t>
            </a:r>
          </a:p>
        </p:txBody>
      </p:sp>
      <p:sp>
        <p:nvSpPr>
          <p:cNvPr id="8" name="TextBox 7">
            <a:extLst>
              <a:ext uri="{FF2B5EF4-FFF2-40B4-BE49-F238E27FC236}">
                <a16:creationId xmlns:a16="http://schemas.microsoft.com/office/drawing/2014/main" id="{31E549BC-BFCD-B161-9E08-086D6A12B4B2}"/>
              </a:ext>
            </a:extLst>
          </p:cNvPr>
          <p:cNvSpPr txBox="1"/>
          <p:nvPr/>
        </p:nvSpPr>
        <p:spPr>
          <a:xfrm>
            <a:off x="2836767" y="5053493"/>
            <a:ext cx="7297833" cy="707886"/>
          </a:xfrm>
          <a:prstGeom prst="rect">
            <a:avLst/>
          </a:prstGeom>
          <a:noFill/>
        </p:spPr>
        <p:txBody>
          <a:bodyPr wrap="square" lIns="91440" tIns="45720" rIns="91440" bIns="45720" rtlCol="0" anchor="t">
            <a:spAutoFit/>
          </a:bodyPr>
          <a:lstStyle/>
          <a:p>
            <a:r>
              <a:rPr lang="en-US" sz="2000">
                <a:solidFill>
                  <a:schemeClr val="accent6"/>
                </a:solidFill>
                <a:latin typeface="Franklin Gothic Book" panose="020B0503020102020204" pitchFamily="34" charset="0"/>
              </a:rPr>
              <a:t>Only </a:t>
            </a:r>
            <a:r>
              <a:rPr lang="en-US" sz="2000" b="1">
                <a:solidFill>
                  <a:schemeClr val="accent6"/>
                </a:solidFill>
                <a:latin typeface="Franklin Gothic Book" panose="020B0503020102020204" pitchFamily="34" charset="0"/>
              </a:rPr>
              <a:t>40%</a:t>
            </a:r>
            <a:r>
              <a:rPr lang="en-US" sz="2000">
                <a:solidFill>
                  <a:schemeClr val="accent6"/>
                </a:solidFill>
                <a:latin typeface="Franklin Gothic Book" panose="020B0503020102020204" pitchFamily="34" charset="0"/>
              </a:rPr>
              <a:t> of big-ticket games are on weekends compared to  </a:t>
            </a:r>
            <a:r>
              <a:rPr lang="en-US" sz="2000" b="1">
                <a:solidFill>
                  <a:schemeClr val="accent6"/>
                </a:solidFill>
                <a:latin typeface="Franklin Gothic Book" panose="020B0503020102020204" pitchFamily="34" charset="0"/>
              </a:rPr>
              <a:t>54%</a:t>
            </a:r>
            <a:r>
              <a:rPr lang="en-US" sz="2000">
                <a:solidFill>
                  <a:schemeClr val="accent6"/>
                </a:solidFill>
                <a:latin typeface="Franklin Gothic Book" panose="020B0503020102020204" pitchFamily="34" charset="0"/>
              </a:rPr>
              <a:t> of the other teams</a:t>
            </a:r>
          </a:p>
        </p:txBody>
      </p:sp>
      <p:sp>
        <p:nvSpPr>
          <p:cNvPr id="9" name="TextBox 8">
            <a:extLst>
              <a:ext uri="{FF2B5EF4-FFF2-40B4-BE49-F238E27FC236}">
                <a16:creationId xmlns:a16="http://schemas.microsoft.com/office/drawing/2014/main" id="{6A876D83-A4DD-47FD-C2B4-7C5EEE4DAF05}"/>
              </a:ext>
            </a:extLst>
          </p:cNvPr>
          <p:cNvSpPr txBox="1"/>
          <p:nvPr/>
        </p:nvSpPr>
        <p:spPr>
          <a:xfrm>
            <a:off x="2836767" y="2134471"/>
            <a:ext cx="7188975" cy="707886"/>
          </a:xfrm>
          <a:prstGeom prst="rect">
            <a:avLst/>
          </a:prstGeom>
          <a:noFill/>
        </p:spPr>
        <p:txBody>
          <a:bodyPr wrap="square" lIns="91440" tIns="45720" rIns="91440" bIns="45720" rtlCol="0" anchor="t">
            <a:spAutoFit/>
          </a:bodyPr>
          <a:lstStyle/>
          <a:p>
            <a:r>
              <a:rPr lang="en-US" sz="2000">
                <a:solidFill>
                  <a:srgbClr val="002B5C"/>
                </a:solidFill>
                <a:latin typeface="Franklin Gothic Book" panose="020B0503020102020204" pitchFamily="34" charset="0"/>
              </a:rPr>
              <a:t>Prioritizes June to August, with </a:t>
            </a:r>
            <a:r>
              <a:rPr lang="en-US" sz="2000" b="1">
                <a:solidFill>
                  <a:srgbClr val="002B5C"/>
                </a:solidFill>
                <a:latin typeface="Franklin Gothic Book" panose="020B0503020102020204" pitchFamily="34" charset="0"/>
              </a:rPr>
              <a:t>43% </a:t>
            </a:r>
            <a:r>
              <a:rPr lang="en-US" sz="2000">
                <a:solidFill>
                  <a:srgbClr val="002B5C"/>
                </a:solidFill>
                <a:latin typeface="Franklin Gothic Book" panose="020B0503020102020204" pitchFamily="34" charset="0"/>
              </a:rPr>
              <a:t>of games scheduled during those months.</a:t>
            </a:r>
          </a:p>
        </p:txBody>
      </p:sp>
      <p:sp>
        <p:nvSpPr>
          <p:cNvPr id="10" name="TextBox 9">
            <a:extLst>
              <a:ext uri="{FF2B5EF4-FFF2-40B4-BE49-F238E27FC236}">
                <a16:creationId xmlns:a16="http://schemas.microsoft.com/office/drawing/2014/main" id="{7B50CC09-E1DB-7D23-D3D7-284C3629BB7E}"/>
              </a:ext>
            </a:extLst>
          </p:cNvPr>
          <p:cNvSpPr txBox="1"/>
          <p:nvPr/>
        </p:nvSpPr>
        <p:spPr>
          <a:xfrm>
            <a:off x="2836767" y="3593286"/>
            <a:ext cx="7297833" cy="707886"/>
          </a:xfrm>
          <a:prstGeom prst="rect">
            <a:avLst/>
          </a:prstGeom>
          <a:noFill/>
        </p:spPr>
        <p:txBody>
          <a:bodyPr wrap="square" lIns="91440" tIns="45720" rIns="91440" bIns="45720" rtlCol="0" anchor="t">
            <a:spAutoFit/>
          </a:bodyPr>
          <a:lstStyle/>
          <a:p>
            <a:r>
              <a:rPr lang="en-US" sz="2000" b="1">
                <a:solidFill>
                  <a:schemeClr val="accent6"/>
                </a:solidFill>
                <a:latin typeface="Franklin Gothic Book" panose="020B0503020102020204" pitchFamily="34" charset="0"/>
              </a:rPr>
              <a:t>54% </a:t>
            </a:r>
            <a:r>
              <a:rPr lang="en-US" sz="2000">
                <a:solidFill>
                  <a:schemeClr val="accent6"/>
                </a:solidFill>
                <a:latin typeface="Franklin Gothic Book" panose="020B0503020102020204" pitchFamily="34" charset="0"/>
              </a:rPr>
              <a:t>of weekend games are day-games, while only </a:t>
            </a:r>
            <a:r>
              <a:rPr lang="en-US" sz="2000" b="1">
                <a:solidFill>
                  <a:schemeClr val="accent6"/>
                </a:solidFill>
                <a:latin typeface="Franklin Gothic Book" panose="020B0503020102020204" pitchFamily="34" charset="0"/>
              </a:rPr>
              <a:t>24% </a:t>
            </a:r>
            <a:r>
              <a:rPr lang="en-US" sz="2000">
                <a:solidFill>
                  <a:schemeClr val="accent6"/>
                </a:solidFill>
                <a:latin typeface="Franklin Gothic Book" panose="020B0503020102020204" pitchFamily="34" charset="0"/>
              </a:rPr>
              <a:t>weekday are day games.</a:t>
            </a:r>
          </a:p>
        </p:txBody>
      </p:sp>
      <p:pic>
        <p:nvPicPr>
          <p:cNvPr id="11" name="Picture 10" descr="Logo&#10;&#10;Description automatically generated">
            <a:extLst>
              <a:ext uri="{FF2B5EF4-FFF2-40B4-BE49-F238E27FC236}">
                <a16:creationId xmlns:a16="http://schemas.microsoft.com/office/drawing/2014/main" id="{915C0EF4-BB7A-2633-42C5-C8879BEFD30F}"/>
              </a:ext>
            </a:extLst>
          </p:cNvPr>
          <p:cNvPicPr>
            <a:picLocks noChangeAspect="1"/>
          </p:cNvPicPr>
          <p:nvPr/>
        </p:nvPicPr>
        <p:blipFill>
          <a:blip r:embed="rId4"/>
          <a:stretch>
            <a:fillRect/>
          </a:stretch>
        </p:blipFill>
        <p:spPr>
          <a:xfrm>
            <a:off x="1755835" y="5053493"/>
            <a:ext cx="731520" cy="731520"/>
          </a:xfrm>
          <a:prstGeom prst="rect">
            <a:avLst/>
          </a:prstGeom>
        </p:spPr>
      </p:pic>
      <p:pic>
        <p:nvPicPr>
          <p:cNvPr id="12" name="Graphic 11" descr="Daily calendar with solid fill">
            <a:extLst>
              <a:ext uri="{FF2B5EF4-FFF2-40B4-BE49-F238E27FC236}">
                <a16:creationId xmlns:a16="http://schemas.microsoft.com/office/drawing/2014/main" id="{3E2595B5-725F-50A6-3E97-36594A2EBB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99077" y="1908636"/>
            <a:ext cx="1045036" cy="1045036"/>
          </a:xfrm>
          <a:prstGeom prst="rect">
            <a:avLst/>
          </a:prstGeom>
        </p:spPr>
      </p:pic>
      <p:pic>
        <p:nvPicPr>
          <p:cNvPr id="13" name="Picture 2">
            <a:extLst>
              <a:ext uri="{FF2B5EF4-FFF2-40B4-BE49-F238E27FC236}">
                <a16:creationId xmlns:a16="http://schemas.microsoft.com/office/drawing/2014/main" id="{28EF9625-78F5-5F99-1477-1542DD0F69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1290" y="3533392"/>
            <a:ext cx="840610" cy="840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859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latin typeface="Franklin Gothic Book" panose="020B0503020102020204" pitchFamily="34" charset="0"/>
              </a:rPr>
              <a:pPr/>
              <a:t>17</a:t>
            </a:fld>
            <a:endParaRPr lang="en-US">
              <a:latin typeface="Franklin Gothic Book" panose="020B0503020102020204" pitchFamily="34" charset="0"/>
            </a:endParaRPr>
          </a:p>
        </p:txBody>
      </p:sp>
      <p:sp>
        <p:nvSpPr>
          <p:cNvPr id="30" name="Title 6">
            <a:extLst>
              <a:ext uri="{FF2B5EF4-FFF2-40B4-BE49-F238E27FC236}">
                <a16:creationId xmlns:a16="http://schemas.microsoft.com/office/drawing/2014/main" id="{6FB59434-BC90-B888-8065-918E7B79605B}"/>
              </a:ext>
            </a:extLst>
          </p:cNvPr>
          <p:cNvSpPr>
            <a:spLocks noGrp="1"/>
          </p:cNvSpPr>
          <p:nvPr>
            <p:ph type="title"/>
          </p:nvPr>
        </p:nvSpPr>
        <p:spPr>
          <a:xfrm>
            <a:off x="1790677" y="493782"/>
            <a:ext cx="7506991" cy="790448"/>
          </a:xfrm>
        </p:spPr>
        <p:txBody>
          <a:bodyPr anchor="ctr">
            <a:normAutofit/>
          </a:bodyPr>
          <a:lstStyle/>
          <a:p>
            <a:pPr algn="l"/>
            <a:r>
              <a:rPr lang="en-US" sz="3200">
                <a:latin typeface="Franklin Gothic Book" panose="020B0503020102020204" pitchFamily="34" charset="0"/>
              </a:rPr>
              <a:t>Why chose our solution?</a:t>
            </a:r>
          </a:p>
        </p:txBody>
      </p:sp>
      <p:sp>
        <p:nvSpPr>
          <p:cNvPr id="2" name="Rectangle: Single Corner Rounded 1">
            <a:extLst>
              <a:ext uri="{FF2B5EF4-FFF2-40B4-BE49-F238E27FC236}">
                <a16:creationId xmlns:a16="http://schemas.microsoft.com/office/drawing/2014/main" id="{2FD8CCAF-B209-3451-DAFA-912F485B9277}"/>
              </a:ext>
            </a:extLst>
          </p:cNvPr>
          <p:cNvSpPr/>
          <p:nvPr/>
        </p:nvSpPr>
        <p:spPr>
          <a:xfrm>
            <a:off x="1097765" y="1820896"/>
            <a:ext cx="4560001" cy="4211941"/>
          </a:xfrm>
          <a:prstGeom prst="round1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6" name="TextBox 5">
            <a:extLst>
              <a:ext uri="{FF2B5EF4-FFF2-40B4-BE49-F238E27FC236}">
                <a16:creationId xmlns:a16="http://schemas.microsoft.com/office/drawing/2014/main" id="{8DD37B3E-C479-2F77-26D8-049BF97C6971}"/>
              </a:ext>
            </a:extLst>
          </p:cNvPr>
          <p:cNvSpPr txBox="1"/>
          <p:nvPr/>
        </p:nvSpPr>
        <p:spPr>
          <a:xfrm>
            <a:off x="1274874" y="3008847"/>
            <a:ext cx="4127068" cy="2831544"/>
          </a:xfrm>
          <a:prstGeom prst="rect">
            <a:avLst/>
          </a:prstGeom>
          <a:noFill/>
        </p:spPr>
        <p:txBody>
          <a:bodyPr wrap="square" lIns="91440" tIns="45720" rIns="91440" bIns="45720" rtlCol="0" anchor="t">
            <a:spAutoFit/>
          </a:bodyPr>
          <a:lstStyle/>
          <a:p>
            <a:pPr algn="ctr"/>
            <a:r>
              <a:rPr lang="en-US" sz="2000">
                <a:solidFill>
                  <a:schemeClr val="accent6"/>
                </a:solidFill>
                <a:latin typeface="Franklin Gothic Book" panose="020B0503020102020204" pitchFamily="34" charset="0"/>
                <a:ea typeface="+mn-lt"/>
                <a:cs typeface="+mn-lt"/>
              </a:rPr>
              <a:t>Incorporate </a:t>
            </a:r>
            <a:r>
              <a:rPr lang="en-US" sz="2000" b="1">
                <a:solidFill>
                  <a:schemeClr val="accent6"/>
                </a:solidFill>
                <a:latin typeface="Franklin Gothic Book" panose="020B0503020102020204" pitchFamily="34" charset="0"/>
                <a:ea typeface="+mn-lt"/>
                <a:cs typeface="+mn-lt"/>
              </a:rPr>
              <a:t>Interpretability</a:t>
            </a:r>
            <a:r>
              <a:rPr lang="en-US" sz="2000">
                <a:solidFill>
                  <a:schemeClr val="accent6"/>
                </a:solidFill>
                <a:latin typeface="Franklin Gothic Book" panose="020B0503020102020204" pitchFamily="34" charset="0"/>
                <a:ea typeface="+mn-lt"/>
                <a:cs typeface="+mn-lt"/>
              </a:rPr>
              <a:t> and </a:t>
            </a:r>
            <a:r>
              <a:rPr lang="en-US" sz="2000" b="1">
                <a:solidFill>
                  <a:schemeClr val="accent6"/>
                </a:solidFill>
                <a:latin typeface="Franklin Gothic Book" panose="020B0503020102020204" pitchFamily="34" charset="0"/>
                <a:ea typeface="+mn-lt"/>
                <a:cs typeface="+mn-lt"/>
              </a:rPr>
              <a:t>Predictive</a:t>
            </a:r>
            <a:r>
              <a:rPr lang="en-US" sz="2000">
                <a:solidFill>
                  <a:schemeClr val="accent6"/>
                </a:solidFill>
                <a:latin typeface="Franklin Gothic Book" panose="020B0503020102020204" pitchFamily="34" charset="0"/>
                <a:ea typeface="+mn-lt"/>
                <a:cs typeface="+mn-lt"/>
              </a:rPr>
              <a:t> models to help give Direction &amp; Quantify business decisions</a:t>
            </a:r>
          </a:p>
          <a:p>
            <a:pPr marL="342900" indent="-342900">
              <a:buFont typeface="Arial" panose="020B0604020202020204" pitchFamily="34" charset="0"/>
              <a:buChar char="•"/>
            </a:pPr>
            <a:endParaRPr lang="en-US">
              <a:solidFill>
                <a:schemeClr val="accent6"/>
              </a:solidFill>
              <a:latin typeface="Franklin Gothic Book" panose="020B0503020102020204" pitchFamily="34" charset="0"/>
            </a:endParaRPr>
          </a:p>
          <a:p>
            <a:pPr marL="342900" indent="-342900">
              <a:buFont typeface="Arial" panose="020B0604020202020204" pitchFamily="34" charset="0"/>
              <a:buChar char="•"/>
            </a:pPr>
            <a:r>
              <a:rPr lang="en-US" sz="2000">
                <a:solidFill>
                  <a:schemeClr val="accent6"/>
                </a:solidFill>
                <a:latin typeface="Franklin Gothic Book" panose="020B0503020102020204" pitchFamily="34" charset="0"/>
              </a:rPr>
              <a:t>Holidays drive high attendance for MN Twins</a:t>
            </a:r>
          </a:p>
          <a:p>
            <a:pPr marL="342900" indent="-342900">
              <a:buFont typeface="Arial" panose="020B0604020202020204" pitchFamily="34" charset="0"/>
              <a:buChar char="•"/>
            </a:pPr>
            <a:r>
              <a:rPr lang="en-US" sz="2000">
                <a:solidFill>
                  <a:schemeClr val="accent6"/>
                </a:solidFill>
                <a:latin typeface="Franklin Gothic Book" panose="020B0503020102020204" pitchFamily="34" charset="0"/>
              </a:rPr>
              <a:t>Teams and players are the largest attendance driving factors</a:t>
            </a:r>
          </a:p>
        </p:txBody>
      </p:sp>
      <p:sp>
        <p:nvSpPr>
          <p:cNvPr id="7" name="Rectangle: Single Corner Rounded 6">
            <a:extLst>
              <a:ext uri="{FF2B5EF4-FFF2-40B4-BE49-F238E27FC236}">
                <a16:creationId xmlns:a16="http://schemas.microsoft.com/office/drawing/2014/main" id="{3AD7D0D7-B032-44EB-7347-B30C122BC3DE}"/>
              </a:ext>
            </a:extLst>
          </p:cNvPr>
          <p:cNvSpPr/>
          <p:nvPr/>
        </p:nvSpPr>
        <p:spPr>
          <a:xfrm>
            <a:off x="6646298" y="1820896"/>
            <a:ext cx="4560001" cy="4211941"/>
          </a:xfrm>
          <a:prstGeom prst="round1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8" name="TextBox 7">
            <a:extLst>
              <a:ext uri="{FF2B5EF4-FFF2-40B4-BE49-F238E27FC236}">
                <a16:creationId xmlns:a16="http://schemas.microsoft.com/office/drawing/2014/main" id="{AB21EA47-DFB8-BED1-F91A-D626EAA9D0CB}"/>
              </a:ext>
            </a:extLst>
          </p:cNvPr>
          <p:cNvSpPr txBox="1"/>
          <p:nvPr/>
        </p:nvSpPr>
        <p:spPr>
          <a:xfrm>
            <a:off x="6852786" y="2939570"/>
            <a:ext cx="4160682" cy="2862322"/>
          </a:xfrm>
          <a:prstGeom prst="rect">
            <a:avLst/>
          </a:prstGeom>
          <a:noFill/>
        </p:spPr>
        <p:txBody>
          <a:bodyPr wrap="square" lIns="91440" tIns="45720" rIns="91440" bIns="45720" rtlCol="0" anchor="t">
            <a:spAutoFit/>
          </a:bodyPr>
          <a:lstStyle/>
          <a:p>
            <a:pPr algn="ctr"/>
            <a:r>
              <a:rPr lang="en-US" sz="2000">
                <a:solidFill>
                  <a:schemeClr val="accent6"/>
                </a:solidFill>
                <a:latin typeface="Franklin Gothic Book" panose="020B0503020102020204" pitchFamily="34" charset="0"/>
              </a:rPr>
              <a:t>Predictive Models &amp; Optimizer</a:t>
            </a:r>
          </a:p>
          <a:p>
            <a:pPr marL="342900" indent="-342900">
              <a:buFont typeface="Arial" panose="020B0604020202020204" pitchFamily="34" charset="0"/>
              <a:buChar char="•"/>
            </a:pPr>
            <a:endParaRPr lang="en-US" sz="2000">
              <a:solidFill>
                <a:schemeClr val="accent6"/>
              </a:solidFill>
              <a:latin typeface="Franklin Gothic Book" panose="020B0503020102020204" pitchFamily="34" charset="0"/>
            </a:endParaRPr>
          </a:p>
          <a:p>
            <a:pPr marL="342900" indent="-342900">
              <a:buFont typeface="Arial" panose="020B0604020202020204" pitchFamily="34" charset="0"/>
              <a:buChar char="•"/>
            </a:pPr>
            <a:r>
              <a:rPr lang="en-US" sz="2000">
                <a:solidFill>
                  <a:schemeClr val="accent6"/>
                </a:solidFill>
                <a:latin typeface="Franklin Gothic Book" panose="020B0503020102020204" pitchFamily="34" charset="0"/>
              </a:rPr>
              <a:t>Use state-of-the-art methods </a:t>
            </a:r>
          </a:p>
          <a:p>
            <a:pPr marL="342900" indent="-342900">
              <a:buFont typeface="Arial" panose="020B0604020202020204" pitchFamily="34" charset="0"/>
              <a:buChar char="•"/>
            </a:pPr>
            <a:endParaRPr lang="en-US" sz="1000">
              <a:solidFill>
                <a:schemeClr val="accent6"/>
              </a:solidFill>
              <a:latin typeface="Franklin Gothic Book" panose="020B0503020102020204" pitchFamily="34" charset="0"/>
            </a:endParaRPr>
          </a:p>
          <a:p>
            <a:pPr marL="342900" indent="-342900">
              <a:buFont typeface="Arial" panose="020B0604020202020204" pitchFamily="34" charset="0"/>
              <a:buChar char="•"/>
            </a:pPr>
            <a:r>
              <a:rPr lang="en-US" sz="2000">
                <a:solidFill>
                  <a:schemeClr val="accent6"/>
                </a:solidFill>
                <a:latin typeface="Franklin Gothic Book" panose="020B0503020102020204" pitchFamily="34" charset="0"/>
              </a:rPr>
              <a:t>Provide ~19% better season predictions and 48% better in-season predictions</a:t>
            </a:r>
          </a:p>
          <a:p>
            <a:pPr marL="342900" indent="-342900">
              <a:buFont typeface="Arial" panose="020B0604020202020204" pitchFamily="34" charset="0"/>
              <a:buChar char="•"/>
            </a:pPr>
            <a:endParaRPr lang="en-US" sz="1000">
              <a:solidFill>
                <a:schemeClr val="accent6"/>
              </a:solidFill>
              <a:latin typeface="Franklin Gothic Book" panose="020B0503020102020204" pitchFamily="34" charset="0"/>
            </a:endParaRPr>
          </a:p>
          <a:p>
            <a:pPr marL="342900" indent="-342900">
              <a:buFont typeface="Arial" panose="020B0604020202020204" pitchFamily="34" charset="0"/>
              <a:buChar char="•"/>
            </a:pPr>
            <a:r>
              <a:rPr lang="en-US" sz="2000">
                <a:solidFill>
                  <a:schemeClr val="accent6"/>
                </a:solidFill>
                <a:latin typeface="Franklin Gothic Book" panose="020B0503020102020204" pitchFamily="34" charset="0"/>
              </a:rPr>
              <a:t>Create schedule which could boost attendance by 32%</a:t>
            </a:r>
            <a:endParaRPr lang="en-US">
              <a:solidFill>
                <a:schemeClr val="accent6"/>
              </a:solidFill>
              <a:latin typeface="Franklin Gothic Book" panose="020B0503020102020204" pitchFamily="34" charset="0"/>
            </a:endParaRPr>
          </a:p>
        </p:txBody>
      </p:sp>
      <p:sp>
        <p:nvSpPr>
          <p:cNvPr id="10" name="Oval 9">
            <a:extLst>
              <a:ext uri="{FF2B5EF4-FFF2-40B4-BE49-F238E27FC236}">
                <a16:creationId xmlns:a16="http://schemas.microsoft.com/office/drawing/2014/main" id="{54D1AA69-35E0-5A9C-F929-5AAE1009E439}"/>
              </a:ext>
            </a:extLst>
          </p:cNvPr>
          <p:cNvSpPr/>
          <p:nvPr/>
        </p:nvSpPr>
        <p:spPr>
          <a:xfrm>
            <a:off x="909114" y="1479989"/>
            <a:ext cx="731520" cy="7315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rPr>
              <a:t>1</a:t>
            </a:r>
          </a:p>
        </p:txBody>
      </p:sp>
      <p:sp>
        <p:nvSpPr>
          <p:cNvPr id="11" name="Oval 10">
            <a:extLst>
              <a:ext uri="{FF2B5EF4-FFF2-40B4-BE49-F238E27FC236}">
                <a16:creationId xmlns:a16="http://schemas.microsoft.com/office/drawing/2014/main" id="{83187FC4-E434-1B93-ED9C-79BADF83C2BC}"/>
              </a:ext>
            </a:extLst>
          </p:cNvPr>
          <p:cNvSpPr/>
          <p:nvPr/>
        </p:nvSpPr>
        <p:spPr>
          <a:xfrm>
            <a:off x="6534236" y="1520453"/>
            <a:ext cx="731520" cy="7315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rPr>
              <a:t>2</a:t>
            </a:r>
          </a:p>
        </p:txBody>
      </p:sp>
      <p:pic>
        <p:nvPicPr>
          <p:cNvPr id="22" name="Picture 10">
            <a:extLst>
              <a:ext uri="{FF2B5EF4-FFF2-40B4-BE49-F238E27FC236}">
                <a16:creationId xmlns:a16="http://schemas.microsoft.com/office/drawing/2014/main" id="{19ED2669-06E0-20A7-EEFC-17D74F8B59D1}"/>
              </a:ext>
            </a:extLst>
          </p:cNvPr>
          <p:cNvPicPr>
            <a:picLocks noChangeAspect="1"/>
          </p:cNvPicPr>
          <p:nvPr/>
        </p:nvPicPr>
        <p:blipFill>
          <a:blip r:embed="rId2">
            <a:duotone>
              <a:schemeClr val="accent6">
                <a:shade val="45000"/>
                <a:satMod val="135000"/>
              </a:schemeClr>
              <a:prstClr val="white"/>
            </a:duotone>
          </a:blip>
          <a:stretch>
            <a:fillRect/>
          </a:stretch>
        </p:blipFill>
        <p:spPr>
          <a:xfrm>
            <a:off x="3081447" y="2000022"/>
            <a:ext cx="860805" cy="861030"/>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96DDF65E-B777-EA69-043A-68DBDD165BCA}"/>
              </a:ext>
            </a:extLst>
          </p:cNvPr>
          <p:cNvPicPr>
            <a:picLocks noChangeAspect="1"/>
          </p:cNvPicPr>
          <p:nvPr/>
        </p:nvPicPr>
        <p:blipFill>
          <a:blip r:embed="rId3">
            <a:duotone>
              <a:schemeClr val="accent6">
                <a:shade val="45000"/>
                <a:satMod val="135000"/>
              </a:schemeClr>
              <a:prstClr val="white"/>
            </a:duotone>
          </a:blip>
          <a:stretch>
            <a:fillRect/>
          </a:stretch>
        </p:blipFill>
        <p:spPr>
          <a:xfrm>
            <a:off x="8467732" y="1992817"/>
            <a:ext cx="924981" cy="924981"/>
          </a:xfrm>
          <a:prstGeom prst="rect">
            <a:avLst/>
          </a:prstGeom>
        </p:spPr>
      </p:pic>
    </p:spTree>
    <p:extLst>
      <p:ext uri="{BB962C8B-B14F-4D97-AF65-F5344CB8AC3E}">
        <p14:creationId xmlns:p14="http://schemas.microsoft.com/office/powerpoint/2010/main" val="1802602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758905" y="547907"/>
            <a:ext cx="10671048" cy="768096"/>
          </a:xfrm>
        </p:spPr>
        <p:txBody>
          <a:bodyPr/>
          <a:lstStyle/>
          <a:p>
            <a:r>
              <a:rPr lang="en-US" sz="4000">
                <a:latin typeface="Franklin Gothic Book" panose="020B0503020102020204" pitchFamily="34" charset="0"/>
              </a:rPr>
              <a:t>Special Thanks!</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18</a:t>
            </a:fld>
            <a:endParaRPr lang="en-US"/>
          </a:p>
        </p:txBody>
      </p:sp>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a:xfrm>
            <a:off x="2673455" y="4414704"/>
            <a:ext cx="2598737" cy="1308868"/>
          </a:xfrm>
        </p:spPr>
        <p:txBody>
          <a:bodyPr anchor="ctr"/>
          <a:lstStyle/>
          <a:p>
            <a:r>
              <a:rPr lang="en-US" sz="2200" cap="none">
                <a:latin typeface="Franklin Gothic Book"/>
                <a:cs typeface="Arial"/>
              </a:rPr>
              <a:t>Mochen Yang</a:t>
            </a:r>
          </a:p>
          <a:p>
            <a:endParaRPr lang="en-US" sz="1000" cap="none">
              <a:latin typeface="Franklin Gothic Book"/>
              <a:cs typeface="Arial"/>
            </a:endParaRPr>
          </a:p>
          <a:p>
            <a:r>
              <a:rPr lang="en-US" b="0" i="1" cap="none">
                <a:latin typeface="Franklin Gothic Book" panose="020B0503020102020204" pitchFamily="34" charset="0"/>
              </a:rPr>
              <a:t>Faculty Advisor</a:t>
            </a:r>
          </a:p>
        </p:txBody>
      </p:sp>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a:xfrm>
            <a:off x="6919810" y="4414704"/>
            <a:ext cx="2598737" cy="1308868"/>
          </a:xfrm>
        </p:spPr>
        <p:txBody>
          <a:bodyPr anchor="ctr"/>
          <a:lstStyle/>
          <a:p>
            <a:r>
              <a:rPr lang="en-US" sz="2200" cap="none">
                <a:latin typeface="Franklin Gothic Book" panose="020B0503020102020204" pitchFamily="34" charset="0"/>
              </a:rPr>
              <a:t>Lee Thomas</a:t>
            </a:r>
          </a:p>
          <a:p>
            <a:endParaRPr lang="en-US" sz="1000" b="0" i="1" cap="none">
              <a:latin typeface="Franklin Gothic Book" panose="020B0503020102020204" pitchFamily="34" charset="0"/>
            </a:endParaRPr>
          </a:p>
          <a:p>
            <a:r>
              <a:rPr lang="en-US" b="0" i="1" cap="none">
                <a:latin typeface="Franklin Gothic Book" panose="020B0503020102020204" pitchFamily="34" charset="0"/>
              </a:rPr>
              <a:t>Communications Expert</a:t>
            </a:r>
          </a:p>
        </p:txBody>
      </p:sp>
      <p:pic>
        <p:nvPicPr>
          <p:cNvPr id="16" name="Picture 17">
            <a:extLst>
              <a:ext uri="{FF2B5EF4-FFF2-40B4-BE49-F238E27FC236}">
                <a16:creationId xmlns:a16="http://schemas.microsoft.com/office/drawing/2014/main" id="{AE350AF4-E618-4140-0476-12E143B9848A}"/>
              </a:ext>
            </a:extLst>
          </p:cNvPr>
          <p:cNvPicPr>
            <a:picLocks noGrp="1" noChangeAspect="1"/>
          </p:cNvPicPr>
          <p:nvPr>
            <p:ph type="pic" sz="quarter" idx="13"/>
          </p:nvPr>
        </p:nvPicPr>
        <p:blipFill rotWithShape="1">
          <a:blip r:embed="rId3"/>
          <a:srcRect t="14351" b="14351"/>
          <a:stretch/>
        </p:blipFill>
        <p:spPr>
          <a:xfrm>
            <a:off x="2674733" y="1821542"/>
            <a:ext cx="2596896" cy="2596896"/>
          </a:xfrm>
        </p:spPr>
      </p:pic>
      <p:pic>
        <p:nvPicPr>
          <p:cNvPr id="1028" name="Picture 4" descr="Profile photo for Lee Thomas">
            <a:extLst>
              <a:ext uri="{FF2B5EF4-FFF2-40B4-BE49-F238E27FC236}">
                <a16:creationId xmlns:a16="http://schemas.microsoft.com/office/drawing/2014/main" id="{069C45E0-AC40-17ED-DEF3-954E8D811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1651" y="1821543"/>
            <a:ext cx="2596896" cy="2596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930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758905" y="547907"/>
            <a:ext cx="10671048" cy="768096"/>
          </a:xfrm>
        </p:spPr>
        <p:txBody>
          <a:bodyPr/>
          <a:lstStyle/>
          <a:p>
            <a:r>
              <a:rPr lang="en-US" sz="4000">
                <a:latin typeface="Franklin Gothic Book" panose="020B0503020102020204" pitchFamily="34" charset="0"/>
              </a:rPr>
              <a:t>Meet Our Team – Who’s on First</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19</a:t>
            </a:fld>
            <a:endParaRPr lang="en-US"/>
          </a:p>
        </p:txBody>
      </p:sp>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a:xfrm>
            <a:off x="6197756" y="4502827"/>
            <a:ext cx="2598737" cy="1308868"/>
          </a:xfrm>
        </p:spPr>
        <p:txBody>
          <a:bodyPr anchor="ctr"/>
          <a:lstStyle/>
          <a:p>
            <a:r>
              <a:rPr lang="en-US" sz="2200" cap="none">
                <a:latin typeface="Franklin Gothic Book"/>
                <a:cs typeface="Arial"/>
              </a:rPr>
              <a:t>Justin Mason</a:t>
            </a:r>
          </a:p>
          <a:p>
            <a:endParaRPr lang="en-US" sz="700" b="0" i="1" cap="none">
              <a:latin typeface="Franklin Gothic Book"/>
              <a:cs typeface="Arial"/>
            </a:endParaRPr>
          </a:p>
          <a:p>
            <a:r>
              <a:rPr lang="en-US" sz="1600" b="0" i="1" cap="none">
                <a:latin typeface="Franklin Gothic Book"/>
                <a:cs typeface="Arial"/>
              </a:rPr>
              <a:t>MSBA Class of 2023</a:t>
            </a:r>
          </a:p>
          <a:p>
            <a:r>
              <a:rPr lang="en-US" sz="1600" b="0" i="1" cap="none">
                <a:latin typeface="Franklin Gothic Book"/>
                <a:cs typeface="Arial"/>
                <a:hlinkClick r:id="rId3"/>
              </a:rPr>
              <a:t>justinkmason@gmail.com</a:t>
            </a:r>
            <a:endParaRPr lang="en-US" sz="1600" b="0" i="1" cap="none">
              <a:latin typeface="Franklin Gothic Book"/>
              <a:cs typeface="Arial"/>
            </a:endParaRPr>
          </a:p>
          <a:p>
            <a:endParaRPr lang="en-US" b="0" i="1" cap="none">
              <a:latin typeface="Franklin Gothic Book" panose="020B0503020102020204" pitchFamily="34" charset="0"/>
            </a:endParaRPr>
          </a:p>
        </p:txBody>
      </p:sp>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a:xfrm>
            <a:off x="8960908" y="4534212"/>
            <a:ext cx="2598737" cy="1276208"/>
          </a:xfrm>
        </p:spPr>
        <p:txBody>
          <a:bodyPr anchor="ctr"/>
          <a:lstStyle/>
          <a:p>
            <a:r>
              <a:rPr lang="en-US" sz="2200" cap="none">
                <a:latin typeface="Franklin Gothic Book" panose="020B0503020102020204" pitchFamily="34" charset="0"/>
              </a:rPr>
              <a:t>Divyansh Tripathi</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700" b="0" i="1" u="none" strike="noStrike" kern="1200" cap="none" spc="0" normalizeH="0" baseline="0" noProof="0">
              <a:ln>
                <a:noFill/>
              </a:ln>
              <a:solidFill>
                <a:srgbClr val="002B5C"/>
              </a:solidFill>
              <a:effectLst/>
              <a:uLnTx/>
              <a:uFillTx/>
              <a:latin typeface="Franklin Gothic Book"/>
              <a:ea typeface="Calibri" panose="020F0502020204030204" pitchFamily="34" charset="0"/>
              <a:cs typeface="Arial"/>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1" u="none" strike="noStrike" kern="1200" cap="none" spc="0" normalizeH="0" baseline="0" noProof="0">
                <a:ln>
                  <a:noFill/>
                </a:ln>
                <a:solidFill>
                  <a:srgbClr val="002B5C"/>
                </a:solidFill>
                <a:effectLst/>
                <a:uLnTx/>
                <a:uFillTx/>
                <a:latin typeface="Franklin Gothic Book"/>
                <a:ea typeface="Calibri" panose="020F0502020204030204" pitchFamily="34" charset="0"/>
                <a:cs typeface="Arial"/>
              </a:rPr>
              <a:t>MSBA Class of 2023</a:t>
            </a:r>
            <a:endParaRPr lang="en-US" sz="1600" b="0" i="1" cap="none">
              <a:latin typeface="Franklin Gothic Book" panose="020B0503020102020204" pitchFamily="34" charset="0"/>
            </a:endParaRPr>
          </a:p>
          <a:p>
            <a:r>
              <a:rPr lang="en-US" sz="1600" b="0" i="1" cap="none">
                <a:latin typeface="Franklin Gothic Book" panose="020B0503020102020204" pitchFamily="34" charset="0"/>
                <a:hlinkClick r:id="rId4"/>
              </a:rPr>
              <a:t>divyanshmani@gmail.com</a:t>
            </a:r>
            <a:endParaRPr lang="en-US" sz="1600" b="0" i="1" cap="none">
              <a:latin typeface="Franklin Gothic Book" panose="020B0503020102020204" pitchFamily="34" charset="0"/>
            </a:endParaRPr>
          </a:p>
          <a:p>
            <a:endParaRPr lang="en-US" b="0" i="1" cap="none">
              <a:latin typeface="Franklin Gothic Book" panose="020B0503020102020204" pitchFamily="34" charset="0"/>
            </a:endParaRPr>
          </a:p>
        </p:txBody>
      </p:sp>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a:xfrm>
            <a:off x="3431949" y="4536253"/>
            <a:ext cx="2598737" cy="1276208"/>
          </a:xfrm>
        </p:spPr>
        <p:txBody>
          <a:bodyPr anchor="ctr"/>
          <a:lstStyle/>
          <a:p>
            <a:r>
              <a:rPr lang="en-US" sz="2200" cap="none">
                <a:latin typeface="Franklin Gothic Book" panose="020B0503020102020204" pitchFamily="34" charset="0"/>
              </a:rPr>
              <a:t>Ram G S</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700" b="0" i="1" u="none" strike="noStrike" kern="1200" cap="none" spc="0" normalizeH="0" baseline="0" noProof="0">
              <a:ln>
                <a:noFill/>
              </a:ln>
              <a:solidFill>
                <a:srgbClr val="002B5C"/>
              </a:solidFill>
              <a:effectLst/>
              <a:uLnTx/>
              <a:uFillTx/>
              <a:latin typeface="Franklin Gothic Book"/>
              <a:ea typeface="Calibri" panose="020F0502020204030204" pitchFamily="34" charset="0"/>
              <a:cs typeface="Arial"/>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1" u="none" strike="noStrike" kern="1200" cap="none" spc="0" normalizeH="0" baseline="0" noProof="0">
                <a:ln>
                  <a:noFill/>
                </a:ln>
                <a:solidFill>
                  <a:srgbClr val="002B5C"/>
                </a:solidFill>
                <a:effectLst/>
                <a:uLnTx/>
                <a:uFillTx/>
                <a:latin typeface="Franklin Gothic Book"/>
                <a:ea typeface="Calibri" panose="020F0502020204030204" pitchFamily="34" charset="0"/>
                <a:cs typeface="Arial"/>
              </a:rPr>
              <a:t>MSBA Class of 2023</a:t>
            </a:r>
            <a:endParaRPr lang="en-US" sz="1600" i="1" cap="none">
              <a:latin typeface="Franklin Gothic Book" panose="020B0503020102020204" pitchFamily="34" charset="0"/>
            </a:endParaRPr>
          </a:p>
          <a:p>
            <a:r>
              <a:rPr lang="en-US" sz="1600" b="0" i="1" cap="none">
                <a:latin typeface="Franklin Gothic Book" panose="020B0503020102020204" pitchFamily="34" charset="0"/>
                <a:hlinkClick r:id="rId5"/>
              </a:rPr>
              <a:t>egsram@gmail.com</a:t>
            </a:r>
            <a:endParaRPr lang="en-US" sz="1600" b="0" i="1" cap="none">
              <a:latin typeface="Franklin Gothic Book" panose="020B0503020102020204" pitchFamily="34" charset="0"/>
            </a:endParaRPr>
          </a:p>
          <a:p>
            <a:endParaRPr lang="en-US" cap="none">
              <a:latin typeface="Franklin Gothic Book" panose="020B0503020102020204" pitchFamily="34" charset="0"/>
            </a:endParaRPr>
          </a:p>
        </p:txBody>
      </p:sp>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a:xfrm>
            <a:off x="666231" y="4535488"/>
            <a:ext cx="2598737" cy="1276207"/>
          </a:xfrm>
        </p:spPr>
        <p:txBody>
          <a:bodyPr anchor="ctr"/>
          <a:lstStyle/>
          <a:p>
            <a:r>
              <a:rPr lang="en-US" sz="2200" cap="none">
                <a:latin typeface="Franklin Gothic Book" panose="020B0503020102020204" pitchFamily="34" charset="0"/>
              </a:rPr>
              <a:t>Aakriti Aneja</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700" b="0" i="1" u="none" strike="noStrike" kern="1200" cap="none" spc="0" normalizeH="0" baseline="0" noProof="0">
              <a:ln>
                <a:noFill/>
              </a:ln>
              <a:solidFill>
                <a:srgbClr val="002B5C"/>
              </a:solidFill>
              <a:effectLst/>
              <a:uLnTx/>
              <a:uFillTx/>
              <a:latin typeface="Franklin Gothic Book"/>
              <a:ea typeface="Calibri" panose="020F0502020204030204" pitchFamily="34" charset="0"/>
              <a:cs typeface="Arial"/>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1" u="none" strike="noStrike" kern="1200" cap="none" spc="0" normalizeH="0" baseline="0" noProof="0">
                <a:ln>
                  <a:noFill/>
                </a:ln>
                <a:solidFill>
                  <a:srgbClr val="002B5C"/>
                </a:solidFill>
                <a:effectLst/>
                <a:uLnTx/>
                <a:uFillTx/>
                <a:latin typeface="Franklin Gothic Book"/>
                <a:ea typeface="Calibri" panose="020F0502020204030204" pitchFamily="34" charset="0"/>
                <a:cs typeface="Arial"/>
              </a:rPr>
              <a:t>MSBA Class of 2023</a:t>
            </a:r>
            <a:endParaRPr lang="en-US" sz="1600" i="1" cap="none">
              <a:latin typeface="Franklin Gothic Book" panose="020B0503020102020204" pitchFamily="34" charset="0"/>
            </a:endParaRPr>
          </a:p>
          <a:p>
            <a:r>
              <a:rPr lang="en-US" sz="1600" b="0" i="1" cap="none">
                <a:latin typeface="Franklin Gothic Book" panose="020B0503020102020204" pitchFamily="34" charset="0"/>
                <a:hlinkClick r:id="rId6"/>
              </a:rPr>
              <a:t>aakritianeja.umn@gmail.com</a:t>
            </a:r>
            <a:endParaRPr lang="en-US" sz="1600" b="0" i="1" cap="none">
              <a:latin typeface="Franklin Gothic Book" panose="020B0503020102020204" pitchFamily="34" charset="0"/>
            </a:endParaRPr>
          </a:p>
          <a:p>
            <a:endParaRPr lang="en-US" sz="1600" b="0" i="1" cap="none">
              <a:latin typeface="Franklin Gothic Book" panose="020B0503020102020204" pitchFamily="34" charset="0"/>
            </a:endParaRPr>
          </a:p>
        </p:txBody>
      </p:sp>
      <p:pic>
        <p:nvPicPr>
          <p:cNvPr id="24" name="Picture Placeholder 23" descr="A picture containing person, person, indoor&#10;&#10;Description automatically generated">
            <a:extLst>
              <a:ext uri="{FF2B5EF4-FFF2-40B4-BE49-F238E27FC236}">
                <a16:creationId xmlns:a16="http://schemas.microsoft.com/office/drawing/2014/main" id="{659491A5-D5C1-9700-8835-700E54853A3D}"/>
              </a:ext>
            </a:extLst>
          </p:cNvPr>
          <p:cNvPicPr>
            <a:picLocks noGrp="1" noChangeAspect="1"/>
          </p:cNvPicPr>
          <p:nvPr>
            <p:ph type="pic" sz="quarter" idx="23"/>
          </p:nvPr>
        </p:nvPicPr>
        <p:blipFill rotWithShape="1">
          <a:blip r:embed="rId7"/>
          <a:srcRect l="17" t="8909" r="-17" b="24077"/>
          <a:stretch/>
        </p:blipFill>
        <p:spPr>
          <a:xfrm>
            <a:off x="668263" y="1937828"/>
            <a:ext cx="2597150" cy="2597150"/>
          </a:xfrm>
        </p:spPr>
      </p:pic>
      <p:pic>
        <p:nvPicPr>
          <p:cNvPr id="3" name="Picture 4">
            <a:extLst>
              <a:ext uri="{FF2B5EF4-FFF2-40B4-BE49-F238E27FC236}">
                <a16:creationId xmlns:a16="http://schemas.microsoft.com/office/drawing/2014/main" id="{0A2093DD-B601-3A56-735B-F337D7C3E2CD}"/>
              </a:ext>
            </a:extLst>
          </p:cNvPr>
          <p:cNvPicPr>
            <a:picLocks noGrp="1" noChangeAspect="1"/>
          </p:cNvPicPr>
          <p:nvPr>
            <p:ph type="pic" sz="quarter" idx="13"/>
          </p:nvPr>
        </p:nvPicPr>
        <p:blipFill rotWithShape="1">
          <a:blip r:embed="rId8"/>
          <a:srcRect t="15838" b="15838"/>
          <a:stretch/>
        </p:blipFill>
        <p:spPr>
          <a:xfrm>
            <a:off x="6197222" y="1938649"/>
            <a:ext cx="2597150" cy="2595563"/>
          </a:xfrm>
        </p:spPr>
      </p:pic>
      <p:pic>
        <p:nvPicPr>
          <p:cNvPr id="7" name="Google Shape;461;g210b0c08065_1_287">
            <a:extLst>
              <a:ext uri="{FF2B5EF4-FFF2-40B4-BE49-F238E27FC236}">
                <a16:creationId xmlns:a16="http://schemas.microsoft.com/office/drawing/2014/main" id="{FD5B7728-FB44-D945-2677-CBADF02BECD8}"/>
              </a:ext>
            </a:extLst>
          </p:cNvPr>
          <p:cNvPicPr preferRelativeResize="0"/>
          <p:nvPr/>
        </p:nvPicPr>
        <p:blipFill rotWithShape="1">
          <a:blip r:embed="rId9">
            <a:alphaModFix/>
          </a:blip>
          <a:srcRect l="844" t="14213" r="-844" b="19321"/>
          <a:stretch/>
        </p:blipFill>
        <p:spPr>
          <a:xfrm>
            <a:off x="8965452" y="1936041"/>
            <a:ext cx="2595562" cy="2596896"/>
          </a:xfrm>
          <a:prstGeom prst="rect">
            <a:avLst/>
          </a:prstGeom>
          <a:noFill/>
          <a:ln>
            <a:noFill/>
          </a:ln>
        </p:spPr>
      </p:pic>
      <p:pic>
        <p:nvPicPr>
          <p:cNvPr id="15" name="Picture Placeholder 9" descr="A person in a white shirt&#10;&#10;Description automatically generated with low confidence">
            <a:extLst>
              <a:ext uri="{FF2B5EF4-FFF2-40B4-BE49-F238E27FC236}">
                <a16:creationId xmlns:a16="http://schemas.microsoft.com/office/drawing/2014/main" id="{4509ABF8-E0F8-84CB-9F0D-A425000FB7A5}"/>
              </a:ext>
            </a:extLst>
          </p:cNvPr>
          <p:cNvPicPr>
            <a:picLocks noGrp="1" noChangeAspect="1"/>
          </p:cNvPicPr>
          <p:nvPr>
            <p:ph type="pic" sz="quarter" idx="20"/>
          </p:nvPr>
        </p:nvPicPr>
        <p:blipFill>
          <a:blip r:embed="rId10"/>
          <a:srcRect/>
          <a:stretch>
            <a:fillRect/>
          </a:stretch>
        </p:blipFill>
        <p:spPr>
          <a:xfrm>
            <a:off x="3433889" y="1939415"/>
            <a:ext cx="2595563" cy="2595563"/>
          </a:xfrm>
        </p:spPr>
      </p:pic>
    </p:spTree>
    <p:extLst>
      <p:ext uri="{BB962C8B-B14F-4D97-AF65-F5344CB8AC3E}">
        <p14:creationId xmlns:p14="http://schemas.microsoft.com/office/powerpoint/2010/main" val="105732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92618A44-1F5B-2F5E-47CF-8E0E0FA2F4E4}"/>
              </a:ext>
            </a:extLst>
          </p:cNvPr>
          <p:cNvSpPr/>
          <p:nvPr/>
        </p:nvSpPr>
        <p:spPr>
          <a:xfrm>
            <a:off x="0" y="999266"/>
            <a:ext cx="12192000" cy="966462"/>
          </a:xfrm>
          <a:prstGeom prst="round2Diag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54B8037-404D-0E8E-7356-AFC947E87D7E}"/>
              </a:ext>
            </a:extLst>
          </p:cNvPr>
          <p:cNvSpPr>
            <a:spLocks noGrp="1"/>
          </p:cNvSpPr>
          <p:nvPr>
            <p:ph type="sldNum" sz="quarter" idx="12"/>
          </p:nvPr>
        </p:nvSpPr>
        <p:spPr/>
        <p:txBody>
          <a:bodyPr/>
          <a:lstStyle/>
          <a:p>
            <a:fld id="{48F63A3B-78C7-47BE-AE5E-E10140E04643}" type="slidenum">
              <a:rPr lang="en-US" smtClean="0"/>
              <a:t>2</a:t>
            </a:fld>
            <a:endParaRPr lang="en-US"/>
          </a:p>
        </p:txBody>
      </p:sp>
      <p:sp>
        <p:nvSpPr>
          <p:cNvPr id="6" name="Title 1">
            <a:extLst>
              <a:ext uri="{FF2B5EF4-FFF2-40B4-BE49-F238E27FC236}">
                <a16:creationId xmlns:a16="http://schemas.microsoft.com/office/drawing/2014/main" id="{952ED189-63CA-84AC-F763-23ADB5670533}"/>
              </a:ext>
            </a:extLst>
          </p:cNvPr>
          <p:cNvSpPr>
            <a:spLocks noGrp="1"/>
          </p:cNvSpPr>
          <p:nvPr>
            <p:ph type="title"/>
          </p:nvPr>
        </p:nvSpPr>
        <p:spPr>
          <a:xfrm>
            <a:off x="310242" y="1114843"/>
            <a:ext cx="11571515" cy="717730"/>
          </a:xfrm>
        </p:spPr>
        <p:txBody>
          <a:bodyPr vert="horz" lIns="91440" tIns="45720" rIns="91440" bIns="45720" rtlCol="0" anchor="ctr">
            <a:noAutofit/>
          </a:bodyPr>
          <a:lstStyle/>
          <a:p>
            <a:r>
              <a:rPr lang="en-US" sz="2800" cap="none">
                <a:solidFill>
                  <a:schemeClr val="bg1"/>
                </a:solidFill>
                <a:latin typeface="Franklin Gothic Book" panose="020B0503020102020204" pitchFamily="34" charset="0"/>
              </a:rPr>
              <a:t>Baseball - America’s Favorite Pastime is facing more competition than ever</a:t>
            </a:r>
          </a:p>
        </p:txBody>
      </p:sp>
      <p:sp>
        <p:nvSpPr>
          <p:cNvPr id="4" name="Rectangle 3">
            <a:extLst>
              <a:ext uri="{FF2B5EF4-FFF2-40B4-BE49-F238E27FC236}">
                <a16:creationId xmlns:a16="http://schemas.microsoft.com/office/drawing/2014/main" id="{DE76D10F-051F-01F1-ABFE-0DBC9EA1D7F8}"/>
              </a:ext>
            </a:extLst>
          </p:cNvPr>
          <p:cNvSpPr/>
          <p:nvPr/>
        </p:nvSpPr>
        <p:spPr>
          <a:xfrm>
            <a:off x="0" y="4517419"/>
            <a:ext cx="12192000" cy="1389394"/>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20DEB9B2-468B-D11E-A4A1-58B112EA7336}"/>
              </a:ext>
            </a:extLst>
          </p:cNvPr>
          <p:cNvSpPr txBox="1">
            <a:spLocks/>
          </p:cNvSpPr>
          <p:nvPr/>
        </p:nvSpPr>
        <p:spPr>
          <a:xfrm>
            <a:off x="406471" y="3474932"/>
            <a:ext cx="11379057" cy="71773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sz="2800" cap="none">
                <a:solidFill>
                  <a:srgbClr val="002B5C"/>
                </a:solidFill>
                <a:latin typeface="Franklin Gothic Book" panose="020B0503020102020204" pitchFamily="34" charset="0"/>
                <a:ea typeface="Calibri" panose="020F0502020204030204" pitchFamily="34" charset="0"/>
                <a:cs typeface="Calibri" panose="020F0502020204030204" pitchFamily="34" charset="0"/>
              </a:rPr>
              <a:t>As a business we want to deliver the </a:t>
            </a:r>
            <a:r>
              <a:rPr lang="en-US" sz="2800" i="1" cap="none">
                <a:solidFill>
                  <a:srgbClr val="D31145"/>
                </a:solidFill>
                <a:latin typeface="Franklin Gothic Book" panose="020B0503020102020204" pitchFamily="34" charset="0"/>
                <a:ea typeface="Calibri" panose="020F0502020204030204" pitchFamily="34" charset="0"/>
                <a:cs typeface="Calibri" panose="020F0502020204030204" pitchFamily="34" charset="0"/>
              </a:rPr>
              <a:t>best possible experience </a:t>
            </a:r>
            <a:r>
              <a:rPr lang="en-US" sz="2800" cap="none">
                <a:solidFill>
                  <a:srgbClr val="002B5C"/>
                </a:solidFill>
                <a:latin typeface="Franklin Gothic Book" panose="020B0503020102020204" pitchFamily="34" charset="0"/>
                <a:ea typeface="Calibri" panose="020F0502020204030204" pitchFamily="34" charset="0"/>
                <a:cs typeface="Calibri" panose="020F0502020204030204" pitchFamily="34" charset="0"/>
              </a:rPr>
              <a:t>to the fans</a:t>
            </a:r>
          </a:p>
        </p:txBody>
      </p:sp>
      <p:pic>
        <p:nvPicPr>
          <p:cNvPr id="8" name="Picture 7" descr="Logo, company name&#10;&#10;Description automatically generated">
            <a:extLst>
              <a:ext uri="{FF2B5EF4-FFF2-40B4-BE49-F238E27FC236}">
                <a16:creationId xmlns:a16="http://schemas.microsoft.com/office/drawing/2014/main" id="{8E88DDDC-B579-FA9D-94C8-D5821EE1DCAA}"/>
              </a:ext>
            </a:extLst>
          </p:cNvPr>
          <p:cNvPicPr>
            <a:picLocks noChangeAspect="1"/>
          </p:cNvPicPr>
          <p:nvPr/>
        </p:nvPicPr>
        <p:blipFill>
          <a:blip r:embed="rId3"/>
          <a:stretch>
            <a:fillRect/>
          </a:stretch>
        </p:blipFill>
        <p:spPr>
          <a:xfrm>
            <a:off x="2585248" y="2146490"/>
            <a:ext cx="1721097" cy="966462"/>
          </a:xfrm>
          <a:prstGeom prst="rect">
            <a:avLst/>
          </a:prstGeom>
        </p:spPr>
      </p:pic>
      <p:pic>
        <p:nvPicPr>
          <p:cNvPr id="9" name="Picture 8" descr="Logo&#10;&#10;Description automatically generated">
            <a:extLst>
              <a:ext uri="{FF2B5EF4-FFF2-40B4-BE49-F238E27FC236}">
                <a16:creationId xmlns:a16="http://schemas.microsoft.com/office/drawing/2014/main" id="{CBCB06BB-24B7-1A52-C593-6ECD33547595}"/>
              </a:ext>
            </a:extLst>
          </p:cNvPr>
          <p:cNvPicPr>
            <a:picLocks noChangeAspect="1"/>
          </p:cNvPicPr>
          <p:nvPr/>
        </p:nvPicPr>
        <p:blipFill>
          <a:blip r:embed="rId4"/>
          <a:stretch>
            <a:fillRect/>
          </a:stretch>
        </p:blipFill>
        <p:spPr>
          <a:xfrm>
            <a:off x="547710" y="2178563"/>
            <a:ext cx="1801303" cy="835917"/>
          </a:xfrm>
          <a:prstGeom prst="rect">
            <a:avLst/>
          </a:prstGeom>
        </p:spPr>
      </p:pic>
      <p:pic>
        <p:nvPicPr>
          <p:cNvPr id="12" name="Picture 11">
            <a:extLst>
              <a:ext uri="{FF2B5EF4-FFF2-40B4-BE49-F238E27FC236}">
                <a16:creationId xmlns:a16="http://schemas.microsoft.com/office/drawing/2014/main" id="{020B827C-B5BB-3E0D-5239-2CBAE0EAAEA1}"/>
              </a:ext>
            </a:extLst>
          </p:cNvPr>
          <p:cNvPicPr>
            <a:picLocks noChangeAspect="1"/>
          </p:cNvPicPr>
          <p:nvPr/>
        </p:nvPicPr>
        <p:blipFill rotWithShape="1">
          <a:blip r:embed="rId5"/>
          <a:srcRect l="25530" r="22387" b="32481"/>
          <a:stretch/>
        </p:blipFill>
        <p:spPr>
          <a:xfrm>
            <a:off x="7861890" y="2047707"/>
            <a:ext cx="697940" cy="1151551"/>
          </a:xfrm>
          <a:prstGeom prst="rect">
            <a:avLst/>
          </a:prstGeom>
        </p:spPr>
      </p:pic>
      <p:sp>
        <p:nvSpPr>
          <p:cNvPr id="14" name="TextBox 13">
            <a:extLst>
              <a:ext uri="{FF2B5EF4-FFF2-40B4-BE49-F238E27FC236}">
                <a16:creationId xmlns:a16="http://schemas.microsoft.com/office/drawing/2014/main" id="{564C2109-B3B2-2563-8EFF-0BB663B433DC}"/>
              </a:ext>
            </a:extLst>
          </p:cNvPr>
          <p:cNvSpPr txBox="1"/>
          <p:nvPr/>
        </p:nvSpPr>
        <p:spPr>
          <a:xfrm>
            <a:off x="567837" y="4796617"/>
            <a:ext cx="11056322" cy="830997"/>
          </a:xfrm>
          <a:prstGeom prst="rect">
            <a:avLst/>
          </a:prstGeom>
          <a:noFill/>
        </p:spPr>
        <p:txBody>
          <a:bodyPr wrap="square">
            <a:spAutoFit/>
          </a:bodyPr>
          <a:lstStyle/>
          <a:p>
            <a:pPr algn="ctr"/>
            <a:r>
              <a:rPr lang="en-US" sz="2400">
                <a:solidFill>
                  <a:schemeClr val="bg1"/>
                </a:solidFill>
                <a:latin typeface="Franklin Gothic Book" panose="020B0503020102020204" pitchFamily="34" charset="0"/>
                <a:ea typeface="Calibri" panose="020F0502020204030204" pitchFamily="34" charset="0"/>
                <a:cs typeface="Calibri" panose="020F0502020204030204" pitchFamily="34" charset="0"/>
              </a:rPr>
              <a:t>Knowing </a:t>
            </a:r>
            <a:r>
              <a:rPr lang="en-US" sz="2400" b="1">
                <a:solidFill>
                  <a:schemeClr val="bg1"/>
                </a:solidFill>
                <a:latin typeface="Franklin Gothic Book" panose="020B0503020102020204" pitchFamily="34" charset="0"/>
                <a:ea typeface="Calibri" panose="020F0502020204030204" pitchFamily="34" charset="0"/>
                <a:cs typeface="Calibri" panose="020F0502020204030204" pitchFamily="34" charset="0"/>
              </a:rPr>
              <a:t>what affects attendance </a:t>
            </a:r>
            <a:r>
              <a:rPr lang="en-US" sz="2400">
                <a:solidFill>
                  <a:schemeClr val="bg1"/>
                </a:solidFill>
                <a:latin typeface="Franklin Gothic Book" panose="020B0503020102020204" pitchFamily="34" charset="0"/>
                <a:ea typeface="Calibri" panose="020F0502020204030204" pitchFamily="34" charset="0"/>
                <a:cs typeface="Calibri" panose="020F0502020204030204" pitchFamily="34" charset="0"/>
              </a:rPr>
              <a:t>and </a:t>
            </a:r>
            <a:r>
              <a:rPr lang="en-US" sz="2400" b="1">
                <a:solidFill>
                  <a:schemeClr val="bg1"/>
                </a:solidFill>
                <a:latin typeface="Franklin Gothic Book" panose="020B0503020102020204" pitchFamily="34" charset="0"/>
                <a:ea typeface="Calibri" panose="020F0502020204030204" pitchFamily="34" charset="0"/>
                <a:cs typeface="Calibri" panose="020F0502020204030204" pitchFamily="34" charset="0"/>
              </a:rPr>
              <a:t>expected attendance </a:t>
            </a:r>
            <a:r>
              <a:rPr lang="en-US" sz="2400">
                <a:solidFill>
                  <a:schemeClr val="bg1"/>
                </a:solidFill>
                <a:latin typeface="Franklin Gothic Book" panose="020B0503020102020204" pitchFamily="34" charset="0"/>
                <a:ea typeface="Calibri" panose="020F0502020204030204" pitchFamily="34" charset="0"/>
                <a:cs typeface="Calibri" panose="020F0502020204030204" pitchFamily="34" charset="0"/>
              </a:rPr>
              <a:t>helps us take informed business decisions leading to best possible fan experience </a:t>
            </a:r>
          </a:p>
        </p:txBody>
      </p:sp>
      <p:pic>
        <p:nvPicPr>
          <p:cNvPr id="10" name="Picture 9" descr="Logo&#10;&#10;Description automatically generated">
            <a:extLst>
              <a:ext uri="{FF2B5EF4-FFF2-40B4-BE49-F238E27FC236}">
                <a16:creationId xmlns:a16="http://schemas.microsoft.com/office/drawing/2014/main" id="{06AE3B79-9343-6DB7-4FBC-C85AEC89E81D}"/>
              </a:ext>
            </a:extLst>
          </p:cNvPr>
          <p:cNvPicPr>
            <a:picLocks noChangeAspect="1"/>
          </p:cNvPicPr>
          <p:nvPr/>
        </p:nvPicPr>
        <p:blipFill>
          <a:blip r:embed="rId6"/>
          <a:stretch>
            <a:fillRect/>
          </a:stretch>
        </p:blipFill>
        <p:spPr>
          <a:xfrm>
            <a:off x="8596789" y="2283221"/>
            <a:ext cx="1261623" cy="841082"/>
          </a:xfrm>
          <a:prstGeom prst="rect">
            <a:avLst/>
          </a:prstGeom>
        </p:spPr>
      </p:pic>
      <p:pic>
        <p:nvPicPr>
          <p:cNvPr id="13" name="Picture 12" descr="Text, icon&#10;&#10;Description automatically generated">
            <a:extLst>
              <a:ext uri="{FF2B5EF4-FFF2-40B4-BE49-F238E27FC236}">
                <a16:creationId xmlns:a16="http://schemas.microsoft.com/office/drawing/2014/main" id="{9C7E980E-936A-DCEF-E4F8-A3B243E3962D}"/>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Lst>
          </a:blip>
          <a:srcRect l="31048" t="13682" r="31143" b="13682"/>
          <a:stretch/>
        </p:blipFill>
        <p:spPr>
          <a:xfrm>
            <a:off x="4615812" y="2078665"/>
            <a:ext cx="1064035" cy="1073164"/>
          </a:xfrm>
          <a:prstGeom prst="rect">
            <a:avLst/>
          </a:prstGeom>
        </p:spPr>
      </p:pic>
      <p:pic>
        <p:nvPicPr>
          <p:cNvPr id="16" name="Picture 15" descr="Logo, company name&#10;&#10;Description automatically generated">
            <a:extLst>
              <a:ext uri="{FF2B5EF4-FFF2-40B4-BE49-F238E27FC236}">
                <a16:creationId xmlns:a16="http://schemas.microsoft.com/office/drawing/2014/main" id="{210DC596-26DF-4754-A279-52040C7B8BBD}"/>
              </a:ext>
            </a:extLst>
          </p:cNvPr>
          <p:cNvPicPr>
            <a:picLocks noChangeAspect="1"/>
          </p:cNvPicPr>
          <p:nvPr/>
        </p:nvPicPr>
        <p:blipFill>
          <a:blip r:embed="rId9"/>
          <a:stretch>
            <a:fillRect/>
          </a:stretch>
        </p:blipFill>
        <p:spPr>
          <a:xfrm>
            <a:off x="9933332" y="2078675"/>
            <a:ext cx="1694330" cy="1208622"/>
          </a:xfrm>
          <a:prstGeom prst="rect">
            <a:avLst/>
          </a:prstGeom>
        </p:spPr>
      </p:pic>
      <p:pic>
        <p:nvPicPr>
          <p:cNvPr id="18" name="Picture 17" descr="Shape, arrow&#10;&#10;Description automatically generated">
            <a:extLst>
              <a:ext uri="{FF2B5EF4-FFF2-40B4-BE49-F238E27FC236}">
                <a16:creationId xmlns:a16="http://schemas.microsoft.com/office/drawing/2014/main" id="{F7BC3852-4146-059E-6A90-02DDC25F90D7}"/>
              </a:ext>
            </a:extLst>
          </p:cNvPr>
          <p:cNvPicPr>
            <a:picLocks noChangeAspect="1"/>
          </p:cNvPicPr>
          <p:nvPr/>
        </p:nvPicPr>
        <p:blipFill>
          <a:blip r:embed="rId10"/>
          <a:stretch>
            <a:fillRect/>
          </a:stretch>
        </p:blipFill>
        <p:spPr>
          <a:xfrm>
            <a:off x="6087977" y="2252597"/>
            <a:ext cx="1237889" cy="761883"/>
          </a:xfrm>
          <a:prstGeom prst="rect">
            <a:avLst/>
          </a:prstGeom>
        </p:spPr>
      </p:pic>
    </p:spTree>
    <p:extLst>
      <p:ext uri="{BB962C8B-B14F-4D97-AF65-F5344CB8AC3E}">
        <p14:creationId xmlns:p14="http://schemas.microsoft.com/office/powerpoint/2010/main" val="148067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a:xfrm>
            <a:off x="11094237" y="6258822"/>
            <a:ext cx="987552" cy="274320"/>
          </a:xfrm>
        </p:spPr>
        <p:txBody>
          <a:bodyPr/>
          <a:lstStyle/>
          <a:p>
            <a:fld id="{48F63A3B-78C7-47BE-AE5E-E10140E04643}" type="slidenum">
              <a:rPr lang="en-US" smtClean="0">
                <a:latin typeface="Franklin Gothic Book" panose="020B0503020102020204" pitchFamily="34" charset="0"/>
                <a:ea typeface="Calibri" panose="020F0502020204030204" pitchFamily="34" charset="0"/>
                <a:cs typeface="Calibri" panose="020F0502020204030204" pitchFamily="34" charset="0"/>
              </a:rPr>
              <a:pPr/>
              <a:t>3</a:t>
            </a:fld>
            <a:endParaRPr lang="en-US">
              <a:latin typeface="Franklin Gothic Book" panose="020B050302010202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DF4A27C7-1528-3CF9-552A-722879A2FDDF}"/>
              </a:ext>
            </a:extLst>
          </p:cNvPr>
          <p:cNvSpPr/>
          <p:nvPr/>
        </p:nvSpPr>
        <p:spPr>
          <a:xfrm>
            <a:off x="1397161" y="2308100"/>
            <a:ext cx="9397678" cy="2849067"/>
          </a:xfrm>
          <a:prstGeom prst="rect">
            <a:avLst/>
          </a:prstGeom>
          <a:noFill/>
          <a:ln>
            <a:solidFill>
              <a:srgbClr val="B9975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21" name="Rectangle 20">
            <a:extLst>
              <a:ext uri="{FF2B5EF4-FFF2-40B4-BE49-F238E27FC236}">
                <a16:creationId xmlns:a16="http://schemas.microsoft.com/office/drawing/2014/main" id="{889E74EA-3757-21ED-4C6C-BBAEBB61DC31}"/>
              </a:ext>
            </a:extLst>
          </p:cNvPr>
          <p:cNvSpPr/>
          <p:nvPr/>
        </p:nvSpPr>
        <p:spPr>
          <a:xfrm>
            <a:off x="1397161" y="1902987"/>
            <a:ext cx="9397678" cy="601884"/>
          </a:xfrm>
          <a:prstGeom prst="rect">
            <a:avLst/>
          </a:prstGeom>
          <a:solidFill>
            <a:srgbClr val="B9975B"/>
          </a:solidFill>
          <a:ln>
            <a:solidFill>
              <a:srgbClr val="B99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Franklin Gothic Book" panose="020B0503020102020204" pitchFamily="34" charset="0"/>
                <a:ea typeface="Calibri" panose="020F0502020204030204" pitchFamily="34" charset="0"/>
                <a:cs typeface="Calibri" panose="020F0502020204030204" pitchFamily="34" charset="0"/>
              </a:rPr>
              <a:t>Our Solution</a:t>
            </a:r>
          </a:p>
        </p:txBody>
      </p:sp>
      <p:sp>
        <p:nvSpPr>
          <p:cNvPr id="22" name="Rectangle: Rounded Corners 21">
            <a:extLst>
              <a:ext uri="{FF2B5EF4-FFF2-40B4-BE49-F238E27FC236}">
                <a16:creationId xmlns:a16="http://schemas.microsoft.com/office/drawing/2014/main" id="{7DCEED3E-94DE-6D4C-E1C7-2EDF15D97380}"/>
              </a:ext>
            </a:extLst>
          </p:cNvPr>
          <p:cNvSpPr/>
          <p:nvPr/>
        </p:nvSpPr>
        <p:spPr>
          <a:xfrm>
            <a:off x="1695067" y="2857375"/>
            <a:ext cx="2262853" cy="486137"/>
          </a:xfrm>
          <a:prstGeom prst="round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Franklin Gothic Book" panose="020B0503020102020204" pitchFamily="34" charset="0"/>
                <a:ea typeface="Calibri" panose="020F0502020204030204" pitchFamily="34" charset="0"/>
                <a:cs typeface="Calibri" panose="020F0502020204030204" pitchFamily="34" charset="0"/>
              </a:rPr>
              <a:t>Interpretability</a:t>
            </a:r>
          </a:p>
        </p:txBody>
      </p:sp>
      <p:sp>
        <p:nvSpPr>
          <p:cNvPr id="23" name="Rectangle: Rounded Corners 22">
            <a:extLst>
              <a:ext uri="{FF2B5EF4-FFF2-40B4-BE49-F238E27FC236}">
                <a16:creationId xmlns:a16="http://schemas.microsoft.com/office/drawing/2014/main" id="{C939C0CA-A469-BE11-5F1F-37516AD97F19}"/>
              </a:ext>
            </a:extLst>
          </p:cNvPr>
          <p:cNvSpPr/>
          <p:nvPr/>
        </p:nvSpPr>
        <p:spPr>
          <a:xfrm>
            <a:off x="1695067" y="4089114"/>
            <a:ext cx="2262853" cy="486137"/>
          </a:xfrm>
          <a:prstGeom prst="round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Franklin Gothic Book" panose="020B0503020102020204" pitchFamily="34" charset="0"/>
                <a:ea typeface="Calibri" panose="020F0502020204030204" pitchFamily="34" charset="0"/>
                <a:cs typeface="Calibri" panose="020F0502020204030204" pitchFamily="34" charset="0"/>
              </a:rPr>
              <a:t>Predictive</a:t>
            </a:r>
          </a:p>
        </p:txBody>
      </p:sp>
      <p:sp>
        <p:nvSpPr>
          <p:cNvPr id="24" name="TextBox 23">
            <a:extLst>
              <a:ext uri="{FF2B5EF4-FFF2-40B4-BE49-F238E27FC236}">
                <a16:creationId xmlns:a16="http://schemas.microsoft.com/office/drawing/2014/main" id="{0E1A58ED-AAF0-537C-13C5-38237CDCDC53}"/>
              </a:ext>
            </a:extLst>
          </p:cNvPr>
          <p:cNvSpPr txBox="1"/>
          <p:nvPr/>
        </p:nvSpPr>
        <p:spPr>
          <a:xfrm>
            <a:off x="3957921" y="2907099"/>
            <a:ext cx="3041594" cy="400110"/>
          </a:xfrm>
          <a:prstGeom prst="rect">
            <a:avLst/>
          </a:prstGeom>
          <a:noFill/>
        </p:spPr>
        <p:txBody>
          <a:bodyPr wrap="square">
            <a:spAutoFit/>
          </a:bodyPr>
          <a:lstStyle/>
          <a:p>
            <a:r>
              <a:rPr lang="en-US" sz="2000" b="1">
                <a:solidFill>
                  <a:srgbClr val="002B5C"/>
                </a:solidFill>
                <a:latin typeface="Franklin Gothic Book" panose="020B0503020102020204" pitchFamily="34" charset="0"/>
                <a:ea typeface="Calibri" panose="020F0502020204030204" pitchFamily="34" charset="0"/>
                <a:cs typeface="Calibri" panose="020F0502020204030204" pitchFamily="34" charset="0"/>
              </a:rPr>
              <a:t>What affects Attendance?</a:t>
            </a:r>
          </a:p>
        </p:txBody>
      </p:sp>
      <p:sp>
        <p:nvSpPr>
          <p:cNvPr id="25" name="Title 6">
            <a:extLst>
              <a:ext uri="{FF2B5EF4-FFF2-40B4-BE49-F238E27FC236}">
                <a16:creationId xmlns:a16="http://schemas.microsoft.com/office/drawing/2014/main" id="{6627E20C-0134-5D9F-D1AD-761A9D522348}"/>
              </a:ext>
            </a:extLst>
          </p:cNvPr>
          <p:cNvSpPr>
            <a:spLocks noGrp="1"/>
          </p:cNvSpPr>
          <p:nvPr>
            <p:ph type="title"/>
          </p:nvPr>
        </p:nvSpPr>
        <p:spPr>
          <a:xfrm>
            <a:off x="1605359" y="557907"/>
            <a:ext cx="10476430" cy="790448"/>
          </a:xfrm>
        </p:spPr>
        <p:txBody>
          <a:bodyPr anchor="ctr">
            <a:noAutofit/>
          </a:bodyPr>
          <a:lstStyle/>
          <a:p>
            <a:pPr algn="l"/>
            <a:r>
              <a:rPr lang="en-US" sz="2800" cap="none">
                <a:latin typeface="Franklin Gothic Book" panose="020B0503020102020204" pitchFamily="34" charset="0"/>
              </a:rPr>
              <a:t>Our Solution is a one-stop-shop to take </a:t>
            </a:r>
            <a:r>
              <a:rPr lang="en-US" sz="2800" i="1" cap="none">
                <a:latin typeface="Franklin Gothic Book" panose="020B0503020102020204" pitchFamily="34" charset="0"/>
              </a:rPr>
              <a:t>informed business decisions</a:t>
            </a:r>
          </a:p>
        </p:txBody>
      </p:sp>
      <p:sp>
        <p:nvSpPr>
          <p:cNvPr id="26" name="TextBox 25">
            <a:extLst>
              <a:ext uri="{FF2B5EF4-FFF2-40B4-BE49-F238E27FC236}">
                <a16:creationId xmlns:a16="http://schemas.microsoft.com/office/drawing/2014/main" id="{85D17AD3-AA92-E677-57A2-6BF114C4D643}"/>
              </a:ext>
            </a:extLst>
          </p:cNvPr>
          <p:cNvSpPr txBox="1"/>
          <p:nvPr/>
        </p:nvSpPr>
        <p:spPr>
          <a:xfrm>
            <a:off x="3957920" y="4116173"/>
            <a:ext cx="3041594" cy="400110"/>
          </a:xfrm>
          <a:prstGeom prst="rect">
            <a:avLst/>
          </a:prstGeom>
          <a:noFill/>
        </p:spPr>
        <p:txBody>
          <a:bodyPr wrap="square">
            <a:spAutoFit/>
          </a:bodyPr>
          <a:lstStyle/>
          <a:p>
            <a:r>
              <a:rPr lang="en-US" sz="2000" b="1">
                <a:solidFill>
                  <a:srgbClr val="002B5C"/>
                </a:solidFill>
                <a:latin typeface="Franklin Gothic Book" panose="020B0503020102020204" pitchFamily="34" charset="0"/>
                <a:ea typeface="Calibri" panose="020F0502020204030204" pitchFamily="34" charset="0"/>
                <a:cs typeface="Calibri" panose="020F0502020204030204" pitchFamily="34" charset="0"/>
              </a:rPr>
              <a:t>Expected Attendance</a:t>
            </a:r>
          </a:p>
        </p:txBody>
      </p:sp>
      <p:sp>
        <p:nvSpPr>
          <p:cNvPr id="3" name="TextBox 2">
            <a:extLst>
              <a:ext uri="{FF2B5EF4-FFF2-40B4-BE49-F238E27FC236}">
                <a16:creationId xmlns:a16="http://schemas.microsoft.com/office/drawing/2014/main" id="{B0F2DECC-B98A-EDC5-F069-34F982ADEB07}"/>
              </a:ext>
            </a:extLst>
          </p:cNvPr>
          <p:cNvSpPr txBox="1"/>
          <p:nvPr/>
        </p:nvSpPr>
        <p:spPr>
          <a:xfrm>
            <a:off x="2601686" y="3433785"/>
            <a:ext cx="457200" cy="523220"/>
          </a:xfrm>
          <a:prstGeom prst="rect">
            <a:avLst/>
          </a:prstGeom>
          <a:noFill/>
        </p:spPr>
        <p:txBody>
          <a:bodyPr wrap="square">
            <a:spAutoFit/>
          </a:bodyPr>
          <a:lstStyle/>
          <a:p>
            <a:pPr algn="ctr"/>
            <a:r>
              <a:rPr lang="en-US" sz="2800" b="1">
                <a:solidFill>
                  <a:srgbClr val="002B5C"/>
                </a:solidFill>
                <a:latin typeface="Franklin Gothic Book" panose="020B0503020102020204" pitchFamily="34" charset="0"/>
                <a:ea typeface="Calibri" panose="020F0502020204030204" pitchFamily="34" charset="0"/>
                <a:cs typeface="Calibri" panose="020F0502020204030204" pitchFamily="34" charset="0"/>
              </a:rPr>
              <a:t>&amp;</a:t>
            </a:r>
            <a:endParaRPr lang="en-US" sz="2800" b="1"/>
          </a:p>
        </p:txBody>
      </p:sp>
      <p:sp>
        <p:nvSpPr>
          <p:cNvPr id="4" name="TextBox 3">
            <a:extLst>
              <a:ext uri="{FF2B5EF4-FFF2-40B4-BE49-F238E27FC236}">
                <a16:creationId xmlns:a16="http://schemas.microsoft.com/office/drawing/2014/main" id="{8470A798-9841-0D24-2E09-6855F80220B5}"/>
              </a:ext>
            </a:extLst>
          </p:cNvPr>
          <p:cNvSpPr txBox="1"/>
          <p:nvPr/>
        </p:nvSpPr>
        <p:spPr>
          <a:xfrm>
            <a:off x="6999514" y="3379237"/>
            <a:ext cx="3533931" cy="646331"/>
          </a:xfrm>
          <a:prstGeom prst="rect">
            <a:avLst/>
          </a:prstGeom>
          <a:noFill/>
          <a:ln>
            <a:noFill/>
            <a:prstDash val="dash"/>
          </a:ln>
        </p:spPr>
        <p:txBody>
          <a:bodyPr wrap="square">
            <a:spAutoFit/>
          </a:bodyPr>
          <a:lstStyle/>
          <a:p>
            <a:pPr algn="ctr"/>
            <a:r>
              <a:rPr lang="en-US" sz="1800">
                <a:solidFill>
                  <a:srgbClr val="002B5C"/>
                </a:solidFill>
                <a:latin typeface="Franklin Gothic Book" panose="020B0503020102020204" pitchFamily="34" charset="0"/>
                <a:ea typeface="Calibri" panose="020F0502020204030204" pitchFamily="34" charset="0"/>
                <a:cs typeface="Calibri" panose="020F0502020204030204" pitchFamily="34" charset="0"/>
              </a:rPr>
              <a:t>To help </a:t>
            </a:r>
            <a:r>
              <a:rPr lang="en-US" sz="1800" i="1">
                <a:solidFill>
                  <a:srgbClr val="002B5C"/>
                </a:solidFill>
                <a:latin typeface="Franklin Gothic Book" panose="020B0503020102020204" pitchFamily="34" charset="0"/>
                <a:ea typeface="Calibri" panose="020F0502020204030204" pitchFamily="34" charset="0"/>
                <a:cs typeface="Calibri" panose="020F0502020204030204" pitchFamily="34" charset="0"/>
              </a:rPr>
              <a:t>manage finances, drive profitability &amp; fan experience</a:t>
            </a:r>
          </a:p>
        </p:txBody>
      </p:sp>
      <p:cxnSp>
        <p:nvCxnSpPr>
          <p:cNvPr id="6" name="Connector: Elbow 5">
            <a:extLst>
              <a:ext uri="{FF2B5EF4-FFF2-40B4-BE49-F238E27FC236}">
                <a16:creationId xmlns:a16="http://schemas.microsoft.com/office/drawing/2014/main" id="{B91B0E41-84E2-ECC1-28FA-235BACCD77DA}"/>
              </a:ext>
            </a:extLst>
          </p:cNvPr>
          <p:cNvCxnSpPr>
            <a:cxnSpLocks/>
            <a:stCxn id="24" idx="3"/>
            <a:endCxn id="4" idx="0"/>
          </p:cNvCxnSpPr>
          <p:nvPr/>
        </p:nvCxnSpPr>
        <p:spPr>
          <a:xfrm>
            <a:off x="6999515" y="3107154"/>
            <a:ext cx="1766965" cy="272083"/>
          </a:xfrm>
          <a:prstGeom prst="bentConnector2">
            <a:avLst/>
          </a:prstGeom>
          <a:ln w="12700">
            <a:solidFill>
              <a:srgbClr val="002B5C"/>
            </a:solidFill>
            <a:prstDash val="dash"/>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7AF3D40-4F33-A2C4-0AD7-DE047A02D681}"/>
              </a:ext>
            </a:extLst>
          </p:cNvPr>
          <p:cNvCxnSpPr>
            <a:cxnSpLocks/>
            <a:stCxn id="26" idx="3"/>
            <a:endCxn id="4" idx="2"/>
          </p:cNvCxnSpPr>
          <p:nvPr/>
        </p:nvCxnSpPr>
        <p:spPr>
          <a:xfrm flipV="1">
            <a:off x="6999514" y="4025568"/>
            <a:ext cx="1766966" cy="290660"/>
          </a:xfrm>
          <a:prstGeom prst="bentConnector2">
            <a:avLst/>
          </a:prstGeom>
          <a:ln w="12700">
            <a:solidFill>
              <a:srgbClr val="002B5C"/>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867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latin typeface="Franklin Gothic Book" panose="020B0503020102020204" pitchFamily="34" charset="0"/>
                <a:ea typeface="Calibri" panose="020F0502020204030204" pitchFamily="34" charset="0"/>
                <a:cs typeface="Calibri" panose="020F0502020204030204" pitchFamily="34" charset="0"/>
              </a:rPr>
              <a:pPr/>
              <a:t>4</a:t>
            </a:fld>
            <a:endParaRPr lang="en-US">
              <a:latin typeface="Franklin Gothic Book" panose="020B0503020102020204" pitchFamily="34" charset="0"/>
              <a:ea typeface="Calibri" panose="020F0502020204030204" pitchFamily="34" charset="0"/>
              <a:cs typeface="Calibri" panose="020F0502020204030204" pitchFamily="34" charset="0"/>
            </a:endParaRPr>
          </a:p>
        </p:txBody>
      </p:sp>
      <p:sp>
        <p:nvSpPr>
          <p:cNvPr id="2" name="Title 6">
            <a:extLst>
              <a:ext uri="{FF2B5EF4-FFF2-40B4-BE49-F238E27FC236}">
                <a16:creationId xmlns:a16="http://schemas.microsoft.com/office/drawing/2014/main" id="{4AE4CFB2-0D22-6A44-2BBC-40130D9FA798}"/>
              </a:ext>
            </a:extLst>
          </p:cNvPr>
          <p:cNvSpPr>
            <a:spLocks noGrp="1"/>
          </p:cNvSpPr>
          <p:nvPr>
            <p:ph type="title"/>
          </p:nvPr>
        </p:nvSpPr>
        <p:spPr>
          <a:xfrm>
            <a:off x="1823073" y="557907"/>
            <a:ext cx="9665711" cy="790448"/>
          </a:xfrm>
        </p:spPr>
        <p:txBody>
          <a:bodyPr anchor="ctr">
            <a:normAutofit/>
          </a:bodyPr>
          <a:lstStyle/>
          <a:p>
            <a:pPr algn="l"/>
            <a:r>
              <a:rPr lang="en-US" sz="3200">
                <a:latin typeface="Franklin Gothic Book" panose="020B0503020102020204" pitchFamily="34" charset="0"/>
              </a:rPr>
              <a:t>Data Sources</a:t>
            </a:r>
            <a:endParaRPr lang="en-US" sz="3200" cap="none">
              <a:latin typeface="Franklin Gothic Book" panose="020B0503020102020204" pitchFamily="34" charset="0"/>
            </a:endParaRPr>
          </a:p>
        </p:txBody>
      </p:sp>
      <p:sp>
        <p:nvSpPr>
          <p:cNvPr id="5" name="TextBox 4">
            <a:extLst>
              <a:ext uri="{FF2B5EF4-FFF2-40B4-BE49-F238E27FC236}">
                <a16:creationId xmlns:a16="http://schemas.microsoft.com/office/drawing/2014/main" id="{379F24DA-F19F-5185-0316-6D78BA6DC458}"/>
              </a:ext>
            </a:extLst>
          </p:cNvPr>
          <p:cNvSpPr txBox="1"/>
          <p:nvPr/>
        </p:nvSpPr>
        <p:spPr>
          <a:xfrm>
            <a:off x="544040" y="2599301"/>
            <a:ext cx="10351157" cy="461665"/>
          </a:xfrm>
          <a:prstGeom prst="rect">
            <a:avLst/>
          </a:prstGeom>
          <a:noFill/>
        </p:spPr>
        <p:txBody>
          <a:bodyPr wrap="square">
            <a:spAutoFit/>
          </a:bodyPr>
          <a:lstStyle/>
          <a:p>
            <a:r>
              <a:rPr lang="en-US" sz="2400" b="1">
                <a:solidFill>
                  <a:srgbClr val="002B5C"/>
                </a:solidFill>
                <a:latin typeface="Franklin Gothic Book" panose="020B0503020102020204" pitchFamily="34" charset="0"/>
                <a:ea typeface="Calibri" panose="020F0502020204030204" pitchFamily="34" charset="0"/>
                <a:cs typeface="Calibri" panose="020F0502020204030204" pitchFamily="34" charset="0"/>
              </a:rPr>
              <a:t>External Sources:</a:t>
            </a:r>
            <a:endParaRPr lang="en-US" sz="2400">
              <a:solidFill>
                <a:srgbClr val="002B5C"/>
              </a:solidFill>
              <a:latin typeface="Franklin Gothic Book" panose="020B050302010202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622664A-3059-BA2C-B7CA-B7590F0ECFDA}"/>
              </a:ext>
            </a:extLst>
          </p:cNvPr>
          <p:cNvSpPr txBox="1"/>
          <p:nvPr/>
        </p:nvSpPr>
        <p:spPr>
          <a:xfrm>
            <a:off x="565812" y="2908562"/>
            <a:ext cx="10688370" cy="313932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a:solidFill>
                  <a:srgbClr val="002B5C"/>
                </a:solidFill>
                <a:latin typeface="Franklin Gothic Book" panose="020B0503020102020204" pitchFamily="34" charset="0"/>
                <a:ea typeface="Calibri" panose="020F0502020204030204" pitchFamily="34" charset="0"/>
                <a:cs typeface="Calibri" panose="020F0502020204030204" pitchFamily="34" charset="0"/>
              </a:rPr>
              <a:t>Weather data: </a:t>
            </a:r>
            <a:r>
              <a:rPr lang="en-US" i="1" err="1">
                <a:solidFill>
                  <a:srgbClr val="002B5C"/>
                </a:solidFill>
                <a:latin typeface="Franklin Gothic Book" panose="020B0503020102020204" pitchFamily="34" charset="0"/>
                <a:ea typeface="Calibri" panose="020F0502020204030204" pitchFamily="34" charset="0"/>
                <a:cs typeface="Calibri" panose="020F0502020204030204" pitchFamily="34" charset="0"/>
              </a:rPr>
              <a:t>meteostat</a:t>
            </a:r>
            <a:r>
              <a:rPr lang="en-US">
                <a:solidFill>
                  <a:srgbClr val="002B5C"/>
                </a:solidFill>
                <a:latin typeface="Franklin Gothic Book" panose="020B0503020102020204" pitchFamily="34" charset="0"/>
                <a:ea typeface="Calibri" panose="020F0502020204030204" pitchFamily="34" charset="0"/>
                <a:cs typeface="Calibri" panose="020F0502020204030204" pitchFamily="34" charset="0"/>
              </a:rPr>
              <a:t> API - The data provided by organizations like NOAA and DWD</a:t>
            </a:r>
          </a:p>
          <a:p>
            <a:pPr marL="285750" indent="-285750">
              <a:lnSpc>
                <a:spcPct val="150000"/>
              </a:lnSpc>
              <a:buFont typeface="Arial" panose="020B0604020202020204" pitchFamily="34" charset="0"/>
              <a:buChar char="•"/>
            </a:pPr>
            <a:r>
              <a:rPr lang="en-US" b="1">
                <a:solidFill>
                  <a:srgbClr val="002B5C"/>
                </a:solidFill>
                <a:latin typeface="Franklin Gothic Book" panose="020B0503020102020204" pitchFamily="34" charset="0"/>
                <a:ea typeface="Calibri" panose="020F0502020204030204" pitchFamily="34" charset="0"/>
                <a:cs typeface="Calibri" panose="020F0502020204030204" pitchFamily="34" charset="0"/>
              </a:rPr>
              <a:t>Holidays: </a:t>
            </a:r>
            <a:r>
              <a:rPr lang="en-US">
                <a:solidFill>
                  <a:srgbClr val="002B5C"/>
                </a:solidFill>
                <a:latin typeface="Franklin Gothic Book" panose="020B0503020102020204" pitchFamily="34" charset="0"/>
                <a:ea typeface="Calibri" panose="020F0502020204030204" pitchFamily="34" charset="0"/>
                <a:cs typeface="Calibri" panose="020F0502020204030204" pitchFamily="34" charset="0"/>
              </a:rPr>
              <a:t>Holidays API – Federal Holidays list in the US</a:t>
            </a:r>
          </a:p>
          <a:p>
            <a:pPr marL="285750" indent="-285750">
              <a:lnSpc>
                <a:spcPct val="150000"/>
              </a:lnSpc>
              <a:buFont typeface="Arial" panose="020B0604020202020204" pitchFamily="34" charset="0"/>
              <a:buChar char="•"/>
            </a:pPr>
            <a:r>
              <a:rPr lang="en-US" b="1">
                <a:solidFill>
                  <a:srgbClr val="002B5C"/>
                </a:solidFill>
                <a:latin typeface="Franklin Gothic Book" panose="020B0503020102020204" pitchFamily="34" charset="0"/>
                <a:ea typeface="Calibri" panose="020F0502020204030204" pitchFamily="34" charset="0"/>
                <a:cs typeface="Calibri" panose="020F0502020204030204" pitchFamily="34" charset="0"/>
              </a:rPr>
              <a:t>Demographic &amp; Economic indicators:</a:t>
            </a:r>
          </a:p>
          <a:p>
            <a:pPr marL="742950" lvl="1" indent="-285750">
              <a:buFont typeface="Arial" panose="020B0604020202020204" pitchFamily="34" charset="0"/>
              <a:buChar char="•"/>
            </a:pPr>
            <a:r>
              <a:rPr lang="en-US">
                <a:solidFill>
                  <a:srgbClr val="002B5C"/>
                </a:solidFill>
                <a:latin typeface="Franklin Gothic Book" panose="020B0503020102020204" pitchFamily="34" charset="0"/>
                <a:ea typeface="Calibri" panose="020F0502020204030204" pitchFamily="34" charset="0"/>
                <a:cs typeface="Calibri" panose="020F0502020204030204" pitchFamily="34" charset="0"/>
              </a:rPr>
              <a:t>Population - US Bureau of Labor Statistics</a:t>
            </a:r>
          </a:p>
          <a:p>
            <a:pPr marL="742950" lvl="1" indent="-285750">
              <a:buFont typeface="Arial" panose="020B0604020202020204" pitchFamily="34" charset="0"/>
              <a:buChar char="•"/>
            </a:pPr>
            <a:r>
              <a:rPr lang="en-US">
                <a:solidFill>
                  <a:srgbClr val="002B5C"/>
                </a:solidFill>
                <a:latin typeface="Franklin Gothic Book" panose="020B0503020102020204" pitchFamily="34" charset="0"/>
                <a:ea typeface="Calibri" panose="020F0502020204030204" pitchFamily="34" charset="0"/>
                <a:cs typeface="Calibri" panose="020F0502020204030204" pitchFamily="34" charset="0"/>
              </a:rPr>
              <a:t>Consumer Price Index (CPI) - US Bureau of Labor Statistics</a:t>
            </a:r>
          </a:p>
          <a:p>
            <a:pPr marL="742950" lvl="1" indent="-285750">
              <a:buFont typeface="Arial" panose="020B0604020202020204" pitchFamily="34" charset="0"/>
              <a:buChar char="•"/>
            </a:pPr>
            <a:r>
              <a:rPr lang="en-US">
                <a:solidFill>
                  <a:srgbClr val="002B5C"/>
                </a:solidFill>
                <a:latin typeface="Franklin Gothic Book" panose="020B0503020102020204" pitchFamily="34" charset="0"/>
                <a:ea typeface="Calibri" panose="020F0502020204030204" pitchFamily="34" charset="0"/>
                <a:cs typeface="Calibri" panose="020F0502020204030204" pitchFamily="34" charset="0"/>
              </a:rPr>
              <a:t>Unemployment rate - US Bureau of Labor Statistics</a:t>
            </a:r>
          </a:p>
          <a:p>
            <a:pPr marL="285750" indent="-285750">
              <a:lnSpc>
                <a:spcPct val="150000"/>
              </a:lnSpc>
              <a:buFont typeface="Arial" panose="020B0604020202020204" pitchFamily="34" charset="0"/>
              <a:buChar char="•"/>
            </a:pPr>
            <a:r>
              <a:rPr lang="en-US" b="1">
                <a:solidFill>
                  <a:srgbClr val="002B5C"/>
                </a:solidFill>
                <a:latin typeface="Franklin Gothic Book" panose="020B0503020102020204" pitchFamily="34" charset="0"/>
                <a:ea typeface="Calibri" panose="020F0502020204030204" pitchFamily="34" charset="0"/>
                <a:cs typeface="Calibri" panose="020F0502020204030204" pitchFamily="34" charset="0"/>
              </a:rPr>
              <a:t>MLB team information:</a:t>
            </a:r>
          </a:p>
          <a:p>
            <a:pPr marL="742950" lvl="1" indent="-285750">
              <a:buFont typeface="Arial" panose="020B0604020202020204" pitchFamily="34" charset="0"/>
              <a:buChar char="•"/>
            </a:pPr>
            <a:r>
              <a:rPr lang="en-US">
                <a:solidFill>
                  <a:srgbClr val="002B5C"/>
                </a:solidFill>
                <a:latin typeface="Franklin Gothic Book" panose="020B0503020102020204" pitchFamily="34" charset="0"/>
                <a:ea typeface="Calibri" panose="020F0502020204030204" pitchFamily="34" charset="0"/>
                <a:cs typeface="Calibri" panose="020F0502020204030204" pitchFamily="34" charset="0"/>
              </a:rPr>
              <a:t>Division – ESPN</a:t>
            </a:r>
          </a:p>
          <a:p>
            <a:pPr marL="742950" lvl="1" indent="-285750">
              <a:buFont typeface="Arial" panose="020B0604020202020204" pitchFamily="34" charset="0"/>
              <a:buChar char="•"/>
            </a:pPr>
            <a:r>
              <a:rPr lang="en-US">
                <a:solidFill>
                  <a:srgbClr val="002B5C"/>
                </a:solidFill>
                <a:latin typeface="Franklin Gothic Book" panose="020B0503020102020204" pitchFamily="34" charset="0"/>
                <a:ea typeface="Calibri" panose="020F0502020204030204" pitchFamily="34" charset="0"/>
                <a:cs typeface="Calibri" panose="020F0502020204030204" pitchFamily="34" charset="0"/>
              </a:rPr>
              <a:t>Payroll / Salary – The Baseball Cube</a:t>
            </a:r>
          </a:p>
        </p:txBody>
      </p:sp>
      <p:sp>
        <p:nvSpPr>
          <p:cNvPr id="4" name="TextBox 3">
            <a:extLst>
              <a:ext uri="{FF2B5EF4-FFF2-40B4-BE49-F238E27FC236}">
                <a16:creationId xmlns:a16="http://schemas.microsoft.com/office/drawing/2014/main" id="{8CAC1B98-BB10-1F63-46C9-13D832A5A461}"/>
              </a:ext>
            </a:extLst>
          </p:cNvPr>
          <p:cNvSpPr txBox="1"/>
          <p:nvPr/>
        </p:nvSpPr>
        <p:spPr>
          <a:xfrm>
            <a:off x="544040" y="1465996"/>
            <a:ext cx="10351157" cy="1015663"/>
          </a:xfrm>
          <a:prstGeom prst="rect">
            <a:avLst/>
          </a:prstGeom>
          <a:noFill/>
        </p:spPr>
        <p:txBody>
          <a:bodyPr wrap="square">
            <a:spAutoFit/>
          </a:bodyPr>
          <a:lstStyle/>
          <a:p>
            <a:r>
              <a:rPr lang="en-US" sz="2400" b="1">
                <a:solidFill>
                  <a:srgbClr val="002B5C"/>
                </a:solidFill>
                <a:latin typeface="Franklin Gothic Book" panose="020B0503020102020204" pitchFamily="34" charset="0"/>
                <a:ea typeface="Calibri" panose="020F0502020204030204" pitchFamily="34" charset="0"/>
                <a:cs typeface="Calibri" panose="020F0502020204030204" pitchFamily="34" charset="0"/>
              </a:rPr>
              <a:t>Primary Source</a:t>
            </a:r>
            <a:endParaRPr lang="en-US">
              <a:solidFill>
                <a:srgbClr val="002B5C"/>
              </a:solidFill>
              <a:latin typeface="Franklin Gothic Book" panose="020B0503020102020204" pitchFamily="34" charset="0"/>
              <a:ea typeface="Calibri" panose="020F0502020204030204" pitchFamily="34" charset="0"/>
              <a:cs typeface="Calibri" panose="020F0502020204030204" pitchFamily="34" charset="0"/>
            </a:endParaRPr>
          </a:p>
          <a:p>
            <a:r>
              <a:rPr lang="en-US">
                <a:solidFill>
                  <a:srgbClr val="002B5C"/>
                </a:solidFill>
                <a:latin typeface="Franklin Gothic Book" panose="020B0503020102020204" pitchFamily="34" charset="0"/>
                <a:ea typeface="Calibri" panose="020F0502020204030204" pitchFamily="34" charset="0"/>
                <a:cs typeface="Calibri" panose="020F0502020204030204" pitchFamily="34" charset="0"/>
              </a:rPr>
              <a:t>Game-Logs were used as the primary data source from which we team attributes (such as win record, rank, attendance), player attributes, and calendar features.</a:t>
            </a:r>
          </a:p>
        </p:txBody>
      </p:sp>
    </p:spTree>
    <p:extLst>
      <p:ext uri="{BB962C8B-B14F-4D97-AF65-F5344CB8AC3E}">
        <p14:creationId xmlns:p14="http://schemas.microsoft.com/office/powerpoint/2010/main" val="1566527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latin typeface="Franklin Gothic Book" panose="020B0503020102020204" pitchFamily="34" charset="0"/>
                <a:ea typeface="Calibri" panose="020F0502020204030204" pitchFamily="34" charset="0"/>
                <a:cs typeface="Calibri" panose="020F0502020204030204" pitchFamily="34" charset="0"/>
              </a:rPr>
              <a:pPr/>
              <a:t>5</a:t>
            </a:fld>
            <a:endParaRPr lang="en-US">
              <a:latin typeface="Franklin Gothic Book" panose="020B0503020102020204" pitchFamily="34" charset="0"/>
              <a:ea typeface="Calibri" panose="020F0502020204030204" pitchFamily="34" charset="0"/>
              <a:cs typeface="Calibri" panose="020F0502020204030204" pitchFamily="34" charset="0"/>
            </a:endParaRPr>
          </a:p>
        </p:txBody>
      </p:sp>
      <p:sp>
        <p:nvSpPr>
          <p:cNvPr id="2" name="Title 6">
            <a:extLst>
              <a:ext uri="{FF2B5EF4-FFF2-40B4-BE49-F238E27FC236}">
                <a16:creationId xmlns:a16="http://schemas.microsoft.com/office/drawing/2014/main" id="{4AE4CFB2-0D22-6A44-2BBC-40130D9FA798}"/>
              </a:ext>
            </a:extLst>
          </p:cNvPr>
          <p:cNvSpPr>
            <a:spLocks noGrp="1"/>
          </p:cNvSpPr>
          <p:nvPr>
            <p:ph type="title"/>
          </p:nvPr>
        </p:nvSpPr>
        <p:spPr>
          <a:xfrm>
            <a:off x="1790414" y="557907"/>
            <a:ext cx="9879070" cy="790448"/>
          </a:xfrm>
        </p:spPr>
        <p:txBody>
          <a:bodyPr anchor="ctr">
            <a:normAutofit/>
          </a:bodyPr>
          <a:lstStyle/>
          <a:p>
            <a:pPr algn="l"/>
            <a:r>
              <a:rPr lang="en-US" sz="3200" cap="none">
                <a:latin typeface="Franklin Gothic Book" panose="020B0503020102020204" pitchFamily="34" charset="0"/>
              </a:rPr>
              <a:t>Top </a:t>
            </a:r>
            <a:r>
              <a:rPr lang="en-US" sz="3200">
                <a:latin typeface="Franklin Gothic Book" panose="020B0503020102020204" pitchFamily="34" charset="0"/>
              </a:rPr>
              <a:t>F</a:t>
            </a:r>
            <a:r>
              <a:rPr lang="en-US" sz="3200" cap="none">
                <a:latin typeface="Franklin Gothic Book" panose="020B0503020102020204" pitchFamily="34" charset="0"/>
              </a:rPr>
              <a:t>actors influencing Attendance for Minnesota Twins</a:t>
            </a:r>
            <a:endParaRPr lang="en-US" sz="3200" cap="none">
              <a:highlight>
                <a:srgbClr val="FFFF00"/>
              </a:highlight>
              <a:latin typeface="Franklin Gothic Book" panose="020B0503020102020204" pitchFamily="34" charset="0"/>
            </a:endParaRPr>
          </a:p>
        </p:txBody>
      </p:sp>
      <p:sp>
        <p:nvSpPr>
          <p:cNvPr id="3" name="Rectangle 2">
            <a:extLst>
              <a:ext uri="{FF2B5EF4-FFF2-40B4-BE49-F238E27FC236}">
                <a16:creationId xmlns:a16="http://schemas.microsoft.com/office/drawing/2014/main" id="{C9DCF03A-B4D8-D765-45AB-BFB715FDFEA5}"/>
              </a:ext>
            </a:extLst>
          </p:cNvPr>
          <p:cNvSpPr/>
          <p:nvPr/>
        </p:nvSpPr>
        <p:spPr>
          <a:xfrm>
            <a:off x="853221" y="1845914"/>
            <a:ext cx="5243125" cy="940826"/>
          </a:xfrm>
          <a:prstGeom prst="rect">
            <a:avLst/>
          </a:prstGeom>
          <a:noFill/>
          <a:ln>
            <a:solidFill>
              <a:srgbClr val="B9975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4" name="Rectangle 3">
            <a:extLst>
              <a:ext uri="{FF2B5EF4-FFF2-40B4-BE49-F238E27FC236}">
                <a16:creationId xmlns:a16="http://schemas.microsoft.com/office/drawing/2014/main" id="{509BACEE-B7DF-D7F7-9609-8EEF0D176CE1}"/>
              </a:ext>
            </a:extLst>
          </p:cNvPr>
          <p:cNvSpPr/>
          <p:nvPr/>
        </p:nvSpPr>
        <p:spPr>
          <a:xfrm>
            <a:off x="853221" y="1574412"/>
            <a:ext cx="2262853" cy="405113"/>
          </a:xfrm>
          <a:prstGeom prst="rect">
            <a:avLst/>
          </a:prstGeom>
          <a:solidFill>
            <a:srgbClr val="B9975B"/>
          </a:solidFill>
          <a:ln>
            <a:solidFill>
              <a:srgbClr val="B99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Franklin Gothic Book" panose="020B0503020102020204" pitchFamily="34" charset="0"/>
                <a:ea typeface="Calibri" panose="020F0502020204030204" pitchFamily="34" charset="0"/>
                <a:cs typeface="Calibri" panose="020F0502020204030204" pitchFamily="34" charset="0"/>
              </a:rPr>
              <a:t>Our Solution</a:t>
            </a:r>
          </a:p>
        </p:txBody>
      </p:sp>
      <p:sp>
        <p:nvSpPr>
          <p:cNvPr id="5" name="Rectangle: Rounded Corners 4">
            <a:extLst>
              <a:ext uri="{FF2B5EF4-FFF2-40B4-BE49-F238E27FC236}">
                <a16:creationId xmlns:a16="http://schemas.microsoft.com/office/drawing/2014/main" id="{5AFD4F9A-BFBF-8FE0-B59C-9FDD39225AD0}"/>
              </a:ext>
            </a:extLst>
          </p:cNvPr>
          <p:cNvSpPr/>
          <p:nvPr/>
        </p:nvSpPr>
        <p:spPr>
          <a:xfrm>
            <a:off x="1045717" y="2138271"/>
            <a:ext cx="2262853" cy="486137"/>
          </a:xfrm>
          <a:prstGeom prst="round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Franklin Gothic Book" panose="020B0503020102020204" pitchFamily="34" charset="0"/>
                <a:ea typeface="Calibri" panose="020F0502020204030204" pitchFamily="34" charset="0"/>
                <a:cs typeface="Calibri" panose="020F0502020204030204" pitchFamily="34" charset="0"/>
              </a:rPr>
              <a:t>Interpretability</a:t>
            </a:r>
          </a:p>
        </p:txBody>
      </p:sp>
      <p:sp>
        <p:nvSpPr>
          <p:cNvPr id="6" name="Rectangle: Rounded Corners 5">
            <a:extLst>
              <a:ext uri="{FF2B5EF4-FFF2-40B4-BE49-F238E27FC236}">
                <a16:creationId xmlns:a16="http://schemas.microsoft.com/office/drawing/2014/main" id="{3054D083-579D-8CB5-FB55-97AE08C336E8}"/>
              </a:ext>
            </a:extLst>
          </p:cNvPr>
          <p:cNvSpPr/>
          <p:nvPr/>
        </p:nvSpPr>
        <p:spPr>
          <a:xfrm>
            <a:off x="3636516" y="2138271"/>
            <a:ext cx="2262853" cy="486137"/>
          </a:xfrm>
          <a:prstGeom prst="roundRect">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Franklin Gothic Book" panose="020B0503020102020204" pitchFamily="34" charset="0"/>
                <a:ea typeface="Calibri" panose="020F0502020204030204" pitchFamily="34" charset="0"/>
                <a:cs typeface="Calibri" panose="020F0502020204030204" pitchFamily="34" charset="0"/>
              </a:rPr>
              <a:t>Predictive</a:t>
            </a:r>
          </a:p>
        </p:txBody>
      </p:sp>
      <p:pic>
        <p:nvPicPr>
          <p:cNvPr id="16" name="Picture 15" descr="Logo, company name&#10;&#10;Description automatically generated">
            <a:extLst>
              <a:ext uri="{FF2B5EF4-FFF2-40B4-BE49-F238E27FC236}">
                <a16:creationId xmlns:a16="http://schemas.microsoft.com/office/drawing/2014/main" id="{53396B62-3D1C-BD46-7DEF-FF50F762E176}"/>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64" b="89991" l="4982" r="98822">
                        <a14:foregroundMark x1="15172" y1="32156" x2="17391" y2="35190"/>
                        <a14:foregroundMark x1="11051" y1="34103" x2="16304" y2="31612"/>
                        <a14:foregroundMark x1="4982" y1="35190" x2="5254" y2="36549"/>
                        <a14:foregroundMark x1="56295" y1="36277" x2="56295" y2="42935"/>
                        <a14:foregroundMark x1="66531" y1="35190" x2="67618" y2="38225"/>
                        <a14:foregroundMark x1="84466" y1="33243" x2="85598" y2="36005"/>
                        <a14:foregroundMark x1="93569" y1="29393" x2="93569" y2="30480"/>
                        <a14:foregroundMark x1="56024" y1="23868" x2="55752" y2="24683"/>
                        <a14:foregroundMark x1="43614" y1="63089" x2="55752" y2="58650"/>
                        <a14:foregroundMark x1="97736" y1="47328" x2="97736" y2="47328"/>
                        <a14:foregroundMark x1="96332" y1="47192" x2="96332" y2="47192"/>
                        <a14:foregroundMark x1="96286" y1="47962" x2="96286" y2="47962"/>
                        <a14:foregroundMark x1="98324" y1="47871" x2="98324" y2="47871"/>
                        <a14:foregroundMark x1="98822" y1="47871" x2="98822" y2="47871"/>
                        <a14:backgroundMark x1="96060" y1="48053" x2="95924" y2="47147"/>
                      </a14:backgroundRemoval>
                    </a14:imgEffect>
                  </a14:imgLayer>
                </a14:imgProps>
              </a:ext>
            </a:extLst>
          </a:blip>
          <a:srcRect t="18866" b="25841"/>
          <a:stretch/>
        </p:blipFill>
        <p:spPr>
          <a:xfrm>
            <a:off x="7944501" y="1562246"/>
            <a:ext cx="2442157" cy="1350330"/>
          </a:xfrm>
          <a:prstGeom prst="rect">
            <a:avLst/>
          </a:prstGeom>
        </p:spPr>
      </p:pic>
      <p:grpSp>
        <p:nvGrpSpPr>
          <p:cNvPr id="19" name="Group 18">
            <a:extLst>
              <a:ext uri="{FF2B5EF4-FFF2-40B4-BE49-F238E27FC236}">
                <a16:creationId xmlns:a16="http://schemas.microsoft.com/office/drawing/2014/main" id="{C75BD7F8-58E1-54C5-5ABF-2E08E0C5BC76}"/>
              </a:ext>
            </a:extLst>
          </p:cNvPr>
          <p:cNvGrpSpPr/>
          <p:nvPr/>
        </p:nvGrpSpPr>
        <p:grpSpPr>
          <a:xfrm>
            <a:off x="6974703" y="1610463"/>
            <a:ext cx="91440" cy="1349488"/>
            <a:chOff x="7007463" y="1659324"/>
            <a:chExt cx="91440" cy="1349488"/>
          </a:xfrm>
        </p:grpSpPr>
        <p:cxnSp>
          <p:nvCxnSpPr>
            <p:cNvPr id="10" name="Straight Connector 9">
              <a:extLst>
                <a:ext uri="{FF2B5EF4-FFF2-40B4-BE49-F238E27FC236}">
                  <a16:creationId xmlns:a16="http://schemas.microsoft.com/office/drawing/2014/main" id="{00A4BCAE-683D-3E8D-B500-6AD8B8035FE7}"/>
                </a:ext>
              </a:extLst>
            </p:cNvPr>
            <p:cNvCxnSpPr>
              <a:cxnSpLocks/>
            </p:cNvCxnSpPr>
            <p:nvPr/>
          </p:nvCxnSpPr>
          <p:spPr>
            <a:xfrm>
              <a:off x="7055030" y="1742449"/>
              <a:ext cx="0" cy="1251189"/>
            </a:xfrm>
            <a:prstGeom prst="line">
              <a:avLst/>
            </a:prstGeom>
            <a:ln w="19050">
              <a:solidFill>
                <a:srgbClr val="AEABAB"/>
              </a:solidFill>
              <a:prstDash val="soli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0410697-2FEF-6010-3416-8332C0CC5D61}"/>
                </a:ext>
              </a:extLst>
            </p:cNvPr>
            <p:cNvSpPr/>
            <p:nvPr/>
          </p:nvSpPr>
          <p:spPr>
            <a:xfrm>
              <a:off x="7007463" y="1659324"/>
              <a:ext cx="91440" cy="91440"/>
            </a:xfrm>
            <a:prstGeom prst="ellipse">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18" name="Oval 17">
              <a:extLst>
                <a:ext uri="{FF2B5EF4-FFF2-40B4-BE49-F238E27FC236}">
                  <a16:creationId xmlns:a16="http://schemas.microsoft.com/office/drawing/2014/main" id="{6E72F434-0F9C-EF43-CB90-54A1FF85F795}"/>
                </a:ext>
              </a:extLst>
            </p:cNvPr>
            <p:cNvSpPr/>
            <p:nvPr/>
          </p:nvSpPr>
          <p:spPr>
            <a:xfrm>
              <a:off x="7007463" y="2917372"/>
              <a:ext cx="91440" cy="91440"/>
            </a:xfrm>
            <a:prstGeom prst="ellipse">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grpSp>
      <p:sp>
        <p:nvSpPr>
          <p:cNvPr id="27" name="Rectangle 26">
            <a:extLst>
              <a:ext uri="{FF2B5EF4-FFF2-40B4-BE49-F238E27FC236}">
                <a16:creationId xmlns:a16="http://schemas.microsoft.com/office/drawing/2014/main" id="{4DF8EFD7-9BEF-46AA-0FAF-4A12EB4B38D8}"/>
              </a:ext>
            </a:extLst>
          </p:cNvPr>
          <p:cNvSpPr/>
          <p:nvPr/>
        </p:nvSpPr>
        <p:spPr>
          <a:xfrm>
            <a:off x="8574706" y="3854893"/>
            <a:ext cx="1935208" cy="713164"/>
          </a:xfrm>
          <a:prstGeom prst="rect">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Franklin Gothic Book" panose="020B0503020102020204" pitchFamily="34" charset="0"/>
              </a:rPr>
              <a:t>Last Season Rank</a:t>
            </a:r>
          </a:p>
        </p:txBody>
      </p:sp>
      <p:sp>
        <p:nvSpPr>
          <p:cNvPr id="20" name="Rectangle 19">
            <a:extLst>
              <a:ext uri="{FF2B5EF4-FFF2-40B4-BE49-F238E27FC236}">
                <a16:creationId xmlns:a16="http://schemas.microsoft.com/office/drawing/2014/main" id="{5720BF68-9A9C-9BDC-B04B-CB15957B7859}"/>
              </a:ext>
            </a:extLst>
          </p:cNvPr>
          <p:cNvSpPr/>
          <p:nvPr/>
        </p:nvSpPr>
        <p:spPr>
          <a:xfrm>
            <a:off x="8574706" y="3854893"/>
            <a:ext cx="1935208" cy="713164"/>
          </a:xfrm>
          <a:prstGeom prst="rect">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Franklin Gothic Book" panose="020B0503020102020204" pitchFamily="34" charset="0"/>
              </a:rPr>
              <a:t>MIN Last Season League Rank</a:t>
            </a:r>
          </a:p>
        </p:txBody>
      </p:sp>
      <p:sp>
        <p:nvSpPr>
          <p:cNvPr id="21" name="Rectangle 20">
            <a:extLst>
              <a:ext uri="{FF2B5EF4-FFF2-40B4-BE49-F238E27FC236}">
                <a16:creationId xmlns:a16="http://schemas.microsoft.com/office/drawing/2014/main" id="{00D7130B-A826-768A-65D6-DEED64D46386}"/>
              </a:ext>
            </a:extLst>
          </p:cNvPr>
          <p:cNvSpPr/>
          <p:nvPr/>
        </p:nvSpPr>
        <p:spPr>
          <a:xfrm>
            <a:off x="6096346" y="5076265"/>
            <a:ext cx="1778044" cy="713164"/>
          </a:xfrm>
          <a:prstGeom prst="rect">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Franklin Gothic Book" panose="020B0503020102020204" pitchFamily="34" charset="0"/>
              </a:rPr>
              <a:t>NBA Games</a:t>
            </a:r>
          </a:p>
        </p:txBody>
      </p:sp>
      <p:sp>
        <p:nvSpPr>
          <p:cNvPr id="22" name="Rectangle 21">
            <a:extLst>
              <a:ext uri="{FF2B5EF4-FFF2-40B4-BE49-F238E27FC236}">
                <a16:creationId xmlns:a16="http://schemas.microsoft.com/office/drawing/2014/main" id="{4ECA23B5-35A6-A682-EDC3-3FB7C1263CDF}"/>
              </a:ext>
            </a:extLst>
          </p:cNvPr>
          <p:cNvSpPr/>
          <p:nvPr/>
        </p:nvSpPr>
        <p:spPr>
          <a:xfrm>
            <a:off x="3673877" y="5076265"/>
            <a:ext cx="1778044" cy="713164"/>
          </a:xfrm>
          <a:prstGeom prst="rect">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Franklin Gothic Book" panose="020B0503020102020204" pitchFamily="34" charset="0"/>
              </a:rPr>
              <a:t>Unemployment rate</a:t>
            </a:r>
          </a:p>
        </p:txBody>
      </p:sp>
      <p:sp>
        <p:nvSpPr>
          <p:cNvPr id="23" name="Rectangle 22">
            <a:extLst>
              <a:ext uri="{FF2B5EF4-FFF2-40B4-BE49-F238E27FC236}">
                <a16:creationId xmlns:a16="http://schemas.microsoft.com/office/drawing/2014/main" id="{45876F1F-FA5C-6243-9E6B-BA9F12FA9EA9}"/>
              </a:ext>
            </a:extLst>
          </p:cNvPr>
          <p:cNvSpPr/>
          <p:nvPr/>
        </p:nvSpPr>
        <p:spPr>
          <a:xfrm>
            <a:off x="6032060" y="3851073"/>
            <a:ext cx="1906616" cy="713164"/>
          </a:xfrm>
          <a:prstGeom prst="rect">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Franklin Gothic Book" panose="020B0503020102020204" pitchFamily="34" charset="0"/>
              </a:rPr>
              <a:t>Month of the year (Apr vs Aug)</a:t>
            </a:r>
          </a:p>
        </p:txBody>
      </p:sp>
      <p:sp>
        <p:nvSpPr>
          <p:cNvPr id="25" name="Rectangle 24">
            <a:extLst>
              <a:ext uri="{FF2B5EF4-FFF2-40B4-BE49-F238E27FC236}">
                <a16:creationId xmlns:a16="http://schemas.microsoft.com/office/drawing/2014/main" id="{B965112B-035B-9D52-7FCA-0EF2468329F7}"/>
              </a:ext>
            </a:extLst>
          </p:cNvPr>
          <p:cNvSpPr/>
          <p:nvPr/>
        </p:nvSpPr>
        <p:spPr>
          <a:xfrm>
            <a:off x="3729768" y="3808924"/>
            <a:ext cx="1666262" cy="755313"/>
          </a:xfrm>
          <a:prstGeom prst="rect">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Franklin Gothic Book" panose="020B0503020102020204" pitchFamily="34" charset="0"/>
              </a:rPr>
              <a:t>Holiday Games</a:t>
            </a:r>
          </a:p>
        </p:txBody>
      </p:sp>
      <p:sp>
        <p:nvSpPr>
          <p:cNvPr id="26" name="Rectangle 25">
            <a:extLst>
              <a:ext uri="{FF2B5EF4-FFF2-40B4-BE49-F238E27FC236}">
                <a16:creationId xmlns:a16="http://schemas.microsoft.com/office/drawing/2014/main" id="{C5343400-D419-2017-73DB-678C9596AE6E}"/>
              </a:ext>
            </a:extLst>
          </p:cNvPr>
          <p:cNvSpPr/>
          <p:nvPr/>
        </p:nvSpPr>
        <p:spPr>
          <a:xfrm>
            <a:off x="1427476" y="3808924"/>
            <a:ext cx="1666262" cy="755313"/>
          </a:xfrm>
          <a:prstGeom prst="rect">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Franklin Gothic Book" panose="020B0503020102020204" pitchFamily="34" charset="0"/>
              </a:rPr>
              <a:t>Day of Week </a:t>
            </a:r>
          </a:p>
          <a:p>
            <a:pPr algn="ctr"/>
            <a:r>
              <a:rPr lang="en-US">
                <a:latin typeface="Franklin Gothic Book" panose="020B0503020102020204" pitchFamily="34" charset="0"/>
              </a:rPr>
              <a:t>(Mon vs Sat)</a:t>
            </a:r>
          </a:p>
        </p:txBody>
      </p:sp>
    </p:spTree>
    <p:extLst>
      <p:ext uri="{BB962C8B-B14F-4D97-AF65-F5344CB8AC3E}">
        <p14:creationId xmlns:p14="http://schemas.microsoft.com/office/powerpoint/2010/main" val="313954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animBg="1"/>
      <p:bldP spid="21" grpId="0" animBg="1"/>
      <p:bldP spid="22" grpId="0" animBg="1"/>
      <p:bldP spid="23" grpId="0" animBg="1"/>
      <p:bldP spid="25"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255B2FB-69CB-6FB7-B0FF-0A6031BDFF1B}"/>
              </a:ext>
            </a:extLst>
          </p:cNvPr>
          <p:cNvCxnSpPr>
            <a:cxnSpLocks/>
          </p:cNvCxnSpPr>
          <p:nvPr/>
        </p:nvCxnSpPr>
        <p:spPr>
          <a:xfrm>
            <a:off x="552246" y="4985658"/>
            <a:ext cx="11155680" cy="0"/>
          </a:xfrm>
          <a:prstGeom prst="line">
            <a:avLst/>
          </a:prstGeom>
          <a:ln w="28575">
            <a:solidFill>
              <a:srgbClr val="002B5C"/>
            </a:solidFill>
          </a:ln>
        </p:spPr>
        <p:style>
          <a:lnRef idx="1">
            <a:schemeClr val="accent1"/>
          </a:lnRef>
          <a:fillRef idx="0">
            <a:schemeClr val="accent1"/>
          </a:fillRef>
          <a:effectRef idx="0">
            <a:schemeClr val="accent1"/>
          </a:effectRef>
          <a:fontRef idx="minor">
            <a:schemeClr val="tx1"/>
          </a:fontRef>
        </p:style>
      </p:cxn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latin typeface="Franklin Gothic Book" panose="020B0503020102020204" pitchFamily="34" charset="0"/>
                <a:ea typeface="Calibri" panose="020F0502020204030204" pitchFamily="34" charset="0"/>
                <a:cs typeface="Calibri" panose="020F0502020204030204" pitchFamily="34" charset="0"/>
              </a:rPr>
              <a:pPr/>
              <a:t>6</a:t>
            </a:fld>
            <a:endParaRPr lang="en-US">
              <a:latin typeface="Franklin Gothic Book" panose="020B0503020102020204" pitchFamily="34" charset="0"/>
              <a:ea typeface="Calibri" panose="020F0502020204030204" pitchFamily="34" charset="0"/>
              <a:cs typeface="Calibri" panose="020F0502020204030204" pitchFamily="34" charset="0"/>
            </a:endParaRPr>
          </a:p>
        </p:txBody>
      </p:sp>
      <p:sp>
        <p:nvSpPr>
          <p:cNvPr id="2" name="Title 6">
            <a:extLst>
              <a:ext uri="{FF2B5EF4-FFF2-40B4-BE49-F238E27FC236}">
                <a16:creationId xmlns:a16="http://schemas.microsoft.com/office/drawing/2014/main" id="{4AE4CFB2-0D22-6A44-2BBC-40130D9FA798}"/>
              </a:ext>
            </a:extLst>
          </p:cNvPr>
          <p:cNvSpPr>
            <a:spLocks noGrp="1"/>
          </p:cNvSpPr>
          <p:nvPr>
            <p:ph type="title"/>
          </p:nvPr>
        </p:nvSpPr>
        <p:spPr>
          <a:xfrm>
            <a:off x="1790414" y="557907"/>
            <a:ext cx="9879070" cy="790448"/>
          </a:xfrm>
        </p:spPr>
        <p:txBody>
          <a:bodyPr anchor="ctr">
            <a:normAutofit/>
          </a:bodyPr>
          <a:lstStyle/>
          <a:p>
            <a:pPr algn="l"/>
            <a:r>
              <a:rPr lang="en-US" sz="3200" cap="none">
                <a:latin typeface="Franklin Gothic Book" panose="020B0503020102020204" pitchFamily="34" charset="0"/>
              </a:rPr>
              <a:t>Top </a:t>
            </a:r>
            <a:r>
              <a:rPr lang="en-US" sz="3200">
                <a:latin typeface="Franklin Gothic Book" panose="020B0503020102020204" pitchFamily="34" charset="0"/>
              </a:rPr>
              <a:t>F</a:t>
            </a:r>
            <a:r>
              <a:rPr lang="en-US" sz="3200" cap="none">
                <a:latin typeface="Franklin Gothic Book" panose="020B0503020102020204" pitchFamily="34" charset="0"/>
              </a:rPr>
              <a:t>actors influencing Attendance for Minnesota Twins</a:t>
            </a:r>
            <a:endParaRPr lang="en-US" sz="3200" cap="none">
              <a:highlight>
                <a:srgbClr val="FFFF00"/>
              </a:highlight>
              <a:latin typeface="Franklin Gothic Book" panose="020B0503020102020204" pitchFamily="34" charset="0"/>
            </a:endParaRPr>
          </a:p>
        </p:txBody>
      </p:sp>
      <p:sp>
        <p:nvSpPr>
          <p:cNvPr id="3" name="Rectangle 2">
            <a:extLst>
              <a:ext uri="{FF2B5EF4-FFF2-40B4-BE49-F238E27FC236}">
                <a16:creationId xmlns:a16="http://schemas.microsoft.com/office/drawing/2014/main" id="{C9DCF03A-B4D8-D765-45AB-BFB715FDFEA5}"/>
              </a:ext>
            </a:extLst>
          </p:cNvPr>
          <p:cNvSpPr/>
          <p:nvPr/>
        </p:nvSpPr>
        <p:spPr>
          <a:xfrm>
            <a:off x="853221" y="1845914"/>
            <a:ext cx="5243125" cy="940826"/>
          </a:xfrm>
          <a:prstGeom prst="rect">
            <a:avLst/>
          </a:prstGeom>
          <a:noFill/>
          <a:ln>
            <a:solidFill>
              <a:srgbClr val="B9975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4" name="Rectangle 3">
            <a:extLst>
              <a:ext uri="{FF2B5EF4-FFF2-40B4-BE49-F238E27FC236}">
                <a16:creationId xmlns:a16="http://schemas.microsoft.com/office/drawing/2014/main" id="{509BACEE-B7DF-D7F7-9609-8EEF0D176CE1}"/>
              </a:ext>
            </a:extLst>
          </p:cNvPr>
          <p:cNvSpPr/>
          <p:nvPr/>
        </p:nvSpPr>
        <p:spPr>
          <a:xfrm>
            <a:off x="853221" y="1574412"/>
            <a:ext cx="2262853" cy="405113"/>
          </a:xfrm>
          <a:prstGeom prst="rect">
            <a:avLst/>
          </a:prstGeom>
          <a:solidFill>
            <a:srgbClr val="B9975B"/>
          </a:solidFill>
          <a:ln>
            <a:solidFill>
              <a:srgbClr val="B99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Franklin Gothic Book" panose="020B0503020102020204" pitchFamily="34" charset="0"/>
                <a:ea typeface="Calibri" panose="020F0502020204030204" pitchFamily="34" charset="0"/>
                <a:cs typeface="Calibri" panose="020F0502020204030204" pitchFamily="34" charset="0"/>
              </a:rPr>
              <a:t>Our Solution</a:t>
            </a:r>
          </a:p>
        </p:txBody>
      </p:sp>
      <p:sp>
        <p:nvSpPr>
          <p:cNvPr id="5" name="Rectangle: Rounded Corners 4">
            <a:extLst>
              <a:ext uri="{FF2B5EF4-FFF2-40B4-BE49-F238E27FC236}">
                <a16:creationId xmlns:a16="http://schemas.microsoft.com/office/drawing/2014/main" id="{5AFD4F9A-BFBF-8FE0-B59C-9FDD39225AD0}"/>
              </a:ext>
            </a:extLst>
          </p:cNvPr>
          <p:cNvSpPr/>
          <p:nvPr/>
        </p:nvSpPr>
        <p:spPr>
          <a:xfrm>
            <a:off x="1045717" y="2138271"/>
            <a:ext cx="2262853" cy="486137"/>
          </a:xfrm>
          <a:prstGeom prst="round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Franklin Gothic Book" panose="020B0503020102020204" pitchFamily="34" charset="0"/>
                <a:ea typeface="Calibri" panose="020F0502020204030204" pitchFamily="34" charset="0"/>
                <a:cs typeface="Calibri" panose="020F0502020204030204" pitchFamily="34" charset="0"/>
              </a:rPr>
              <a:t>Interpretability</a:t>
            </a:r>
          </a:p>
        </p:txBody>
      </p:sp>
      <p:sp>
        <p:nvSpPr>
          <p:cNvPr id="6" name="Rectangle: Rounded Corners 5">
            <a:extLst>
              <a:ext uri="{FF2B5EF4-FFF2-40B4-BE49-F238E27FC236}">
                <a16:creationId xmlns:a16="http://schemas.microsoft.com/office/drawing/2014/main" id="{3054D083-579D-8CB5-FB55-97AE08C336E8}"/>
              </a:ext>
            </a:extLst>
          </p:cNvPr>
          <p:cNvSpPr/>
          <p:nvPr/>
        </p:nvSpPr>
        <p:spPr>
          <a:xfrm>
            <a:off x="3636516" y="2138271"/>
            <a:ext cx="2262853" cy="486137"/>
          </a:xfrm>
          <a:prstGeom prst="roundRect">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Franklin Gothic Book" panose="020B0503020102020204" pitchFamily="34" charset="0"/>
                <a:ea typeface="Calibri" panose="020F0502020204030204" pitchFamily="34" charset="0"/>
                <a:cs typeface="Calibri" panose="020F0502020204030204" pitchFamily="34" charset="0"/>
              </a:rPr>
              <a:t>Predictive</a:t>
            </a:r>
          </a:p>
        </p:txBody>
      </p:sp>
      <p:pic>
        <p:nvPicPr>
          <p:cNvPr id="16" name="Picture 15" descr="Logo, company name&#10;&#10;Description automatically generated">
            <a:extLst>
              <a:ext uri="{FF2B5EF4-FFF2-40B4-BE49-F238E27FC236}">
                <a16:creationId xmlns:a16="http://schemas.microsoft.com/office/drawing/2014/main" id="{53396B62-3D1C-BD46-7DEF-FF50F762E176}"/>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64" b="89991" l="4982" r="98822">
                        <a14:foregroundMark x1="15172" y1="32156" x2="17391" y2="35190"/>
                        <a14:foregroundMark x1="11051" y1="34103" x2="16304" y2="31612"/>
                        <a14:foregroundMark x1="4982" y1="35190" x2="5254" y2="36549"/>
                        <a14:foregroundMark x1="56295" y1="36277" x2="56295" y2="42935"/>
                        <a14:foregroundMark x1="66531" y1="35190" x2="67618" y2="38225"/>
                        <a14:foregroundMark x1="84466" y1="33243" x2="85598" y2="36005"/>
                        <a14:foregroundMark x1="93569" y1="29393" x2="93569" y2="30480"/>
                        <a14:foregroundMark x1="56024" y1="23868" x2="55752" y2="24683"/>
                        <a14:foregroundMark x1="43614" y1="63089" x2="55752" y2="58650"/>
                        <a14:foregroundMark x1="97736" y1="47328" x2="97736" y2="47328"/>
                        <a14:foregroundMark x1="96332" y1="47192" x2="96332" y2="47192"/>
                        <a14:foregroundMark x1="96286" y1="47962" x2="96286" y2="47962"/>
                        <a14:foregroundMark x1="98324" y1="47871" x2="98324" y2="47871"/>
                        <a14:foregroundMark x1="98822" y1="47871" x2="98822" y2="47871"/>
                        <a14:backgroundMark x1="96060" y1="48053" x2="95924" y2="47147"/>
                      </a14:backgroundRemoval>
                    </a14:imgEffect>
                  </a14:imgLayer>
                </a14:imgProps>
              </a:ext>
            </a:extLst>
          </a:blip>
          <a:srcRect t="18866" b="25841"/>
          <a:stretch/>
        </p:blipFill>
        <p:spPr>
          <a:xfrm>
            <a:off x="7944501" y="1562246"/>
            <a:ext cx="2442157" cy="1350330"/>
          </a:xfrm>
          <a:prstGeom prst="rect">
            <a:avLst/>
          </a:prstGeom>
        </p:spPr>
      </p:pic>
      <p:grpSp>
        <p:nvGrpSpPr>
          <p:cNvPr id="19" name="Group 18">
            <a:extLst>
              <a:ext uri="{FF2B5EF4-FFF2-40B4-BE49-F238E27FC236}">
                <a16:creationId xmlns:a16="http://schemas.microsoft.com/office/drawing/2014/main" id="{C75BD7F8-58E1-54C5-5ABF-2E08E0C5BC76}"/>
              </a:ext>
            </a:extLst>
          </p:cNvPr>
          <p:cNvGrpSpPr/>
          <p:nvPr/>
        </p:nvGrpSpPr>
        <p:grpSpPr>
          <a:xfrm>
            <a:off x="6974703" y="1610463"/>
            <a:ext cx="91440" cy="1349488"/>
            <a:chOff x="7007463" y="1659324"/>
            <a:chExt cx="91440" cy="1349488"/>
          </a:xfrm>
        </p:grpSpPr>
        <p:cxnSp>
          <p:nvCxnSpPr>
            <p:cNvPr id="10" name="Straight Connector 9">
              <a:extLst>
                <a:ext uri="{FF2B5EF4-FFF2-40B4-BE49-F238E27FC236}">
                  <a16:creationId xmlns:a16="http://schemas.microsoft.com/office/drawing/2014/main" id="{00A4BCAE-683D-3E8D-B500-6AD8B8035FE7}"/>
                </a:ext>
              </a:extLst>
            </p:cNvPr>
            <p:cNvCxnSpPr>
              <a:cxnSpLocks/>
            </p:cNvCxnSpPr>
            <p:nvPr/>
          </p:nvCxnSpPr>
          <p:spPr>
            <a:xfrm>
              <a:off x="7055030" y="1742449"/>
              <a:ext cx="0" cy="1251189"/>
            </a:xfrm>
            <a:prstGeom prst="line">
              <a:avLst/>
            </a:prstGeom>
            <a:ln w="19050">
              <a:solidFill>
                <a:srgbClr val="AEABAB"/>
              </a:solidFill>
              <a:prstDash val="soli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0410697-2FEF-6010-3416-8332C0CC5D61}"/>
                </a:ext>
              </a:extLst>
            </p:cNvPr>
            <p:cNvSpPr/>
            <p:nvPr/>
          </p:nvSpPr>
          <p:spPr>
            <a:xfrm>
              <a:off x="7007463" y="1659324"/>
              <a:ext cx="91440" cy="91440"/>
            </a:xfrm>
            <a:prstGeom prst="ellipse">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18" name="Oval 17">
              <a:extLst>
                <a:ext uri="{FF2B5EF4-FFF2-40B4-BE49-F238E27FC236}">
                  <a16:creationId xmlns:a16="http://schemas.microsoft.com/office/drawing/2014/main" id="{6E72F434-0F9C-EF43-CB90-54A1FF85F795}"/>
                </a:ext>
              </a:extLst>
            </p:cNvPr>
            <p:cNvSpPr/>
            <p:nvPr/>
          </p:nvSpPr>
          <p:spPr>
            <a:xfrm>
              <a:off x="7007463" y="2917372"/>
              <a:ext cx="91440" cy="91440"/>
            </a:xfrm>
            <a:prstGeom prst="ellipse">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grpSp>
      <p:sp>
        <p:nvSpPr>
          <p:cNvPr id="11" name="Oval 10">
            <a:extLst>
              <a:ext uri="{FF2B5EF4-FFF2-40B4-BE49-F238E27FC236}">
                <a16:creationId xmlns:a16="http://schemas.microsoft.com/office/drawing/2014/main" id="{A9991D85-4352-DD01-D581-2572CFA46133}"/>
              </a:ext>
            </a:extLst>
          </p:cNvPr>
          <p:cNvSpPr/>
          <p:nvPr/>
        </p:nvSpPr>
        <p:spPr>
          <a:xfrm>
            <a:off x="469515" y="4939938"/>
            <a:ext cx="91440" cy="91440"/>
          </a:xfrm>
          <a:prstGeom prst="ellipse">
            <a:avLst/>
          </a:prstGeom>
          <a:solidFill>
            <a:srgbClr val="D31145"/>
          </a:solidFill>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5FC27B7-53C3-A13E-0413-DABF76BFA904}"/>
              </a:ext>
            </a:extLst>
          </p:cNvPr>
          <p:cNvSpPr/>
          <p:nvPr/>
        </p:nvSpPr>
        <p:spPr>
          <a:xfrm>
            <a:off x="11628863" y="4939938"/>
            <a:ext cx="91440" cy="91440"/>
          </a:xfrm>
          <a:prstGeom prst="ellipse">
            <a:avLst/>
          </a:prstGeom>
          <a:solidFill>
            <a:srgbClr val="D31145"/>
          </a:solidFill>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Pentagon 14">
            <a:extLst>
              <a:ext uri="{FF2B5EF4-FFF2-40B4-BE49-F238E27FC236}">
                <a16:creationId xmlns:a16="http://schemas.microsoft.com/office/drawing/2014/main" id="{FDB7F80E-4AE1-8CD6-CAB0-9116D35A0D19}"/>
              </a:ext>
            </a:extLst>
          </p:cNvPr>
          <p:cNvSpPr/>
          <p:nvPr/>
        </p:nvSpPr>
        <p:spPr>
          <a:xfrm rot="16200000">
            <a:off x="911938" y="3164194"/>
            <a:ext cx="620487" cy="1071150"/>
          </a:xfrm>
          <a:prstGeom prst="homePlate">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02A1D38-5E6A-D899-AED9-B703E7E88443}"/>
              </a:ext>
            </a:extLst>
          </p:cNvPr>
          <p:cNvSpPr/>
          <p:nvPr/>
        </p:nvSpPr>
        <p:spPr>
          <a:xfrm>
            <a:off x="686947" y="4010013"/>
            <a:ext cx="1906616" cy="963535"/>
          </a:xfrm>
          <a:prstGeom prst="rect">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Franklin Gothic Book" panose="020B0503020102020204" pitchFamily="34" charset="0"/>
              </a:rPr>
              <a:t>Month of the year (Apr vs Aug)</a:t>
            </a:r>
          </a:p>
        </p:txBody>
      </p:sp>
      <p:sp>
        <p:nvSpPr>
          <p:cNvPr id="26" name="Rectangle 25">
            <a:extLst>
              <a:ext uri="{FF2B5EF4-FFF2-40B4-BE49-F238E27FC236}">
                <a16:creationId xmlns:a16="http://schemas.microsoft.com/office/drawing/2014/main" id="{D0576D76-1C9A-2A73-DB64-886729309A40}"/>
              </a:ext>
            </a:extLst>
          </p:cNvPr>
          <p:cNvSpPr/>
          <p:nvPr/>
        </p:nvSpPr>
        <p:spPr>
          <a:xfrm>
            <a:off x="2712988" y="4108601"/>
            <a:ext cx="1474402" cy="868680"/>
          </a:xfrm>
          <a:prstGeom prst="rect">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Franklin Gothic Book" panose="020B0503020102020204" pitchFamily="34" charset="0"/>
              </a:rPr>
              <a:t>Day of Week </a:t>
            </a:r>
          </a:p>
          <a:p>
            <a:pPr algn="ctr"/>
            <a:r>
              <a:rPr lang="en-US">
                <a:latin typeface="Franklin Gothic Book" panose="020B0503020102020204" pitchFamily="34" charset="0"/>
              </a:rPr>
              <a:t>(Mon vs Sat)</a:t>
            </a:r>
          </a:p>
        </p:txBody>
      </p:sp>
      <p:sp>
        <p:nvSpPr>
          <p:cNvPr id="27" name="Arrow: Pentagon 26">
            <a:extLst>
              <a:ext uri="{FF2B5EF4-FFF2-40B4-BE49-F238E27FC236}">
                <a16:creationId xmlns:a16="http://schemas.microsoft.com/office/drawing/2014/main" id="{CF4AAC72-F0A4-1579-C323-76E97611FD2B}"/>
              </a:ext>
            </a:extLst>
          </p:cNvPr>
          <p:cNvSpPr/>
          <p:nvPr/>
        </p:nvSpPr>
        <p:spPr>
          <a:xfrm rot="16200000">
            <a:off x="2938320" y="3254548"/>
            <a:ext cx="620487" cy="1071150"/>
          </a:xfrm>
          <a:prstGeom prst="homePlate">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21299999" rev="0"/>
              </a:camera>
              <a:lightRig rig="threePt" dir="t"/>
            </a:scene3d>
          </a:bodyPr>
          <a:lstStyle/>
          <a:p>
            <a:pPr algn="ctr"/>
            <a:endParaRPr lang="en-US"/>
          </a:p>
        </p:txBody>
      </p:sp>
      <p:sp>
        <p:nvSpPr>
          <p:cNvPr id="29" name="TextBox 28">
            <a:extLst>
              <a:ext uri="{FF2B5EF4-FFF2-40B4-BE49-F238E27FC236}">
                <a16:creationId xmlns:a16="http://schemas.microsoft.com/office/drawing/2014/main" id="{7AAA490D-8168-E96C-4384-1498BF5F1D8D}"/>
              </a:ext>
            </a:extLst>
          </p:cNvPr>
          <p:cNvSpPr txBox="1"/>
          <p:nvPr/>
        </p:nvSpPr>
        <p:spPr>
          <a:xfrm>
            <a:off x="2843077" y="3633564"/>
            <a:ext cx="862123" cy="400110"/>
          </a:xfrm>
          <a:prstGeom prst="rect">
            <a:avLst/>
          </a:prstGeom>
          <a:noFill/>
        </p:spPr>
        <p:txBody>
          <a:bodyPr wrap="square">
            <a:spAutoFit/>
          </a:bodyPr>
          <a:lstStyle/>
          <a:p>
            <a:pPr algn="ctr"/>
            <a:r>
              <a:rPr lang="en-US" sz="2000">
                <a:solidFill>
                  <a:schemeClr val="bg1"/>
                </a:solidFill>
                <a:latin typeface="Franklin Gothic Book" panose="020B0503020102020204" pitchFamily="34" charset="0"/>
                <a:ea typeface="Calibri" panose="020F0502020204030204" pitchFamily="34" charset="0"/>
                <a:cs typeface="Calibri" panose="020F0502020204030204" pitchFamily="34" charset="0"/>
              </a:rPr>
              <a:t>+12%</a:t>
            </a:r>
            <a:endParaRPr lang="en-US" sz="2000">
              <a:solidFill>
                <a:schemeClr val="bg1"/>
              </a:solidFill>
            </a:endParaRPr>
          </a:p>
        </p:txBody>
      </p:sp>
      <p:sp>
        <p:nvSpPr>
          <p:cNvPr id="30" name="TextBox 29">
            <a:extLst>
              <a:ext uri="{FF2B5EF4-FFF2-40B4-BE49-F238E27FC236}">
                <a16:creationId xmlns:a16="http://schemas.microsoft.com/office/drawing/2014/main" id="{2A231DD7-D619-CE5A-7C24-4A481A938E65}"/>
              </a:ext>
            </a:extLst>
          </p:cNvPr>
          <p:cNvSpPr txBox="1"/>
          <p:nvPr/>
        </p:nvSpPr>
        <p:spPr>
          <a:xfrm>
            <a:off x="812938" y="3545437"/>
            <a:ext cx="879503" cy="400110"/>
          </a:xfrm>
          <a:prstGeom prst="rect">
            <a:avLst/>
          </a:prstGeom>
          <a:noFill/>
        </p:spPr>
        <p:txBody>
          <a:bodyPr wrap="square">
            <a:spAutoFit/>
          </a:bodyPr>
          <a:lstStyle/>
          <a:p>
            <a:pPr algn="ctr"/>
            <a:r>
              <a:rPr lang="en-US" sz="2000">
                <a:solidFill>
                  <a:schemeClr val="bg1"/>
                </a:solidFill>
                <a:latin typeface="Franklin Gothic Book" panose="020B0503020102020204" pitchFamily="34" charset="0"/>
                <a:ea typeface="Calibri" panose="020F0502020204030204" pitchFamily="34" charset="0"/>
                <a:cs typeface="Calibri" panose="020F0502020204030204" pitchFamily="34" charset="0"/>
              </a:rPr>
              <a:t>+14%</a:t>
            </a:r>
            <a:endParaRPr lang="en-US" sz="2000">
              <a:solidFill>
                <a:schemeClr val="bg1"/>
              </a:solidFill>
            </a:endParaRPr>
          </a:p>
        </p:txBody>
      </p:sp>
      <p:sp>
        <p:nvSpPr>
          <p:cNvPr id="31" name="Rectangle 30">
            <a:extLst>
              <a:ext uri="{FF2B5EF4-FFF2-40B4-BE49-F238E27FC236}">
                <a16:creationId xmlns:a16="http://schemas.microsoft.com/office/drawing/2014/main" id="{244F7CA2-B471-8A86-D92B-C33CE2956D97}"/>
              </a:ext>
            </a:extLst>
          </p:cNvPr>
          <p:cNvSpPr/>
          <p:nvPr/>
        </p:nvSpPr>
        <p:spPr>
          <a:xfrm>
            <a:off x="4313619" y="5006206"/>
            <a:ext cx="1660399" cy="777240"/>
          </a:xfrm>
          <a:prstGeom prst="rect">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Franklin Gothic Book" panose="020B0503020102020204" pitchFamily="34" charset="0"/>
              </a:rPr>
              <a:t>Unemployment rate</a:t>
            </a:r>
          </a:p>
        </p:txBody>
      </p:sp>
      <p:sp>
        <p:nvSpPr>
          <p:cNvPr id="32" name="Arrow: Pentagon 31">
            <a:extLst>
              <a:ext uri="{FF2B5EF4-FFF2-40B4-BE49-F238E27FC236}">
                <a16:creationId xmlns:a16="http://schemas.microsoft.com/office/drawing/2014/main" id="{3B95C0DE-D67C-34FA-268A-6E04B559C779}"/>
              </a:ext>
            </a:extLst>
          </p:cNvPr>
          <p:cNvSpPr/>
          <p:nvPr/>
        </p:nvSpPr>
        <p:spPr>
          <a:xfrm rot="5400000">
            <a:off x="4538951" y="5564649"/>
            <a:ext cx="620487" cy="1071150"/>
          </a:xfrm>
          <a:prstGeom prst="homePlate">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21299999" rev="0"/>
              </a:camera>
              <a:lightRig rig="threePt" dir="t"/>
            </a:scene3d>
          </a:bodyPr>
          <a:lstStyle/>
          <a:p>
            <a:pPr algn="ctr"/>
            <a:endParaRPr lang="en-US"/>
          </a:p>
        </p:txBody>
      </p:sp>
      <p:sp>
        <p:nvSpPr>
          <p:cNvPr id="33" name="TextBox 32">
            <a:extLst>
              <a:ext uri="{FF2B5EF4-FFF2-40B4-BE49-F238E27FC236}">
                <a16:creationId xmlns:a16="http://schemas.microsoft.com/office/drawing/2014/main" id="{1E070F3C-F5FC-EFDF-784B-5F2F4759CDA1}"/>
              </a:ext>
            </a:extLst>
          </p:cNvPr>
          <p:cNvSpPr txBox="1"/>
          <p:nvPr/>
        </p:nvSpPr>
        <p:spPr>
          <a:xfrm>
            <a:off x="4479080" y="5789980"/>
            <a:ext cx="740229" cy="400110"/>
          </a:xfrm>
          <a:prstGeom prst="rect">
            <a:avLst/>
          </a:prstGeom>
          <a:noFill/>
        </p:spPr>
        <p:txBody>
          <a:bodyPr wrap="square">
            <a:spAutoFit/>
          </a:bodyPr>
          <a:lstStyle/>
          <a:p>
            <a:pPr algn="ctr"/>
            <a:r>
              <a:rPr lang="en-US" sz="2000">
                <a:solidFill>
                  <a:schemeClr val="bg1"/>
                </a:solidFill>
                <a:latin typeface="Franklin Gothic Book" panose="020B0503020102020204" pitchFamily="34" charset="0"/>
                <a:ea typeface="Calibri" panose="020F0502020204030204" pitchFamily="34" charset="0"/>
                <a:cs typeface="Calibri" panose="020F0502020204030204" pitchFamily="34" charset="0"/>
              </a:rPr>
              <a:t>-11%</a:t>
            </a:r>
            <a:endParaRPr lang="en-US" sz="2000">
              <a:solidFill>
                <a:schemeClr val="bg1"/>
              </a:solidFill>
            </a:endParaRPr>
          </a:p>
        </p:txBody>
      </p:sp>
      <p:sp>
        <p:nvSpPr>
          <p:cNvPr id="34" name="Rectangle 33">
            <a:extLst>
              <a:ext uri="{FF2B5EF4-FFF2-40B4-BE49-F238E27FC236}">
                <a16:creationId xmlns:a16="http://schemas.microsoft.com/office/drawing/2014/main" id="{76DB3E4C-92C9-2854-28DB-433700717729}"/>
              </a:ext>
            </a:extLst>
          </p:cNvPr>
          <p:cNvSpPr/>
          <p:nvPr/>
        </p:nvSpPr>
        <p:spPr>
          <a:xfrm>
            <a:off x="6118449" y="4603804"/>
            <a:ext cx="1666262" cy="365760"/>
          </a:xfrm>
          <a:prstGeom prst="rect">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Franklin Gothic Book" panose="020B0503020102020204" pitchFamily="34" charset="0"/>
              </a:rPr>
              <a:t>Holiday Games</a:t>
            </a:r>
          </a:p>
        </p:txBody>
      </p:sp>
      <p:sp>
        <p:nvSpPr>
          <p:cNvPr id="37" name="Arrow: Pentagon 36">
            <a:extLst>
              <a:ext uri="{FF2B5EF4-FFF2-40B4-BE49-F238E27FC236}">
                <a16:creationId xmlns:a16="http://schemas.microsoft.com/office/drawing/2014/main" id="{40D97317-03A1-3EF0-D1F3-C14A18798DF8}"/>
              </a:ext>
            </a:extLst>
          </p:cNvPr>
          <p:cNvSpPr/>
          <p:nvPr/>
        </p:nvSpPr>
        <p:spPr>
          <a:xfrm rot="16200000">
            <a:off x="6343781" y="3749733"/>
            <a:ext cx="620487" cy="1071150"/>
          </a:xfrm>
          <a:prstGeom prst="homePlate">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21299999" rev="0"/>
              </a:camera>
              <a:lightRig rig="threePt" dir="t"/>
            </a:scene3d>
          </a:bodyPr>
          <a:lstStyle/>
          <a:p>
            <a:pPr algn="ctr"/>
            <a:endParaRPr lang="en-US"/>
          </a:p>
        </p:txBody>
      </p:sp>
      <p:sp>
        <p:nvSpPr>
          <p:cNvPr id="38" name="TextBox 37">
            <a:extLst>
              <a:ext uri="{FF2B5EF4-FFF2-40B4-BE49-F238E27FC236}">
                <a16:creationId xmlns:a16="http://schemas.microsoft.com/office/drawing/2014/main" id="{638AD317-F3D8-6107-7433-8AA326201AB8}"/>
              </a:ext>
            </a:extLst>
          </p:cNvPr>
          <p:cNvSpPr txBox="1"/>
          <p:nvPr/>
        </p:nvSpPr>
        <p:spPr>
          <a:xfrm>
            <a:off x="6178428" y="4136244"/>
            <a:ext cx="932234" cy="400110"/>
          </a:xfrm>
          <a:prstGeom prst="rect">
            <a:avLst/>
          </a:prstGeom>
          <a:noFill/>
        </p:spPr>
        <p:txBody>
          <a:bodyPr wrap="square">
            <a:spAutoFit/>
          </a:bodyPr>
          <a:lstStyle/>
          <a:p>
            <a:pPr algn="ctr"/>
            <a:r>
              <a:rPr lang="en-US" sz="2000">
                <a:solidFill>
                  <a:schemeClr val="bg1"/>
                </a:solidFill>
                <a:latin typeface="Franklin Gothic Book" panose="020B0503020102020204" pitchFamily="34" charset="0"/>
                <a:ea typeface="Calibri" panose="020F0502020204030204" pitchFamily="34" charset="0"/>
                <a:cs typeface="Calibri" panose="020F0502020204030204" pitchFamily="34" charset="0"/>
              </a:rPr>
              <a:t>+2.5%</a:t>
            </a:r>
            <a:endParaRPr lang="en-US" sz="2000">
              <a:solidFill>
                <a:schemeClr val="bg1"/>
              </a:solidFill>
            </a:endParaRPr>
          </a:p>
        </p:txBody>
      </p:sp>
      <p:sp>
        <p:nvSpPr>
          <p:cNvPr id="39" name="Rectangle 38">
            <a:extLst>
              <a:ext uri="{FF2B5EF4-FFF2-40B4-BE49-F238E27FC236}">
                <a16:creationId xmlns:a16="http://schemas.microsoft.com/office/drawing/2014/main" id="{85A38F5D-1847-B59C-D900-3683E35339E1}"/>
              </a:ext>
            </a:extLst>
          </p:cNvPr>
          <p:cNvSpPr/>
          <p:nvPr/>
        </p:nvSpPr>
        <p:spPr>
          <a:xfrm>
            <a:off x="7953486" y="4628841"/>
            <a:ext cx="1935208" cy="338328"/>
          </a:xfrm>
          <a:prstGeom prst="rect">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Franklin Gothic Book" panose="020B0503020102020204" pitchFamily="34" charset="0"/>
              </a:rPr>
              <a:t>Last Season Rank</a:t>
            </a:r>
          </a:p>
        </p:txBody>
      </p:sp>
      <p:sp>
        <p:nvSpPr>
          <p:cNvPr id="40" name="Rectangle 39">
            <a:extLst>
              <a:ext uri="{FF2B5EF4-FFF2-40B4-BE49-F238E27FC236}">
                <a16:creationId xmlns:a16="http://schemas.microsoft.com/office/drawing/2014/main" id="{5DD908A6-B36F-A15E-5034-FAE54F9771A0}"/>
              </a:ext>
            </a:extLst>
          </p:cNvPr>
          <p:cNvSpPr/>
          <p:nvPr/>
        </p:nvSpPr>
        <p:spPr>
          <a:xfrm>
            <a:off x="10076125" y="5008654"/>
            <a:ext cx="1375646" cy="268424"/>
          </a:xfrm>
          <a:prstGeom prst="rect">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Franklin Gothic Book" panose="020B0503020102020204" pitchFamily="34" charset="0"/>
              </a:rPr>
              <a:t>NBA Games</a:t>
            </a:r>
          </a:p>
        </p:txBody>
      </p:sp>
      <p:sp>
        <p:nvSpPr>
          <p:cNvPr id="41" name="Arrow: Pentagon 40">
            <a:extLst>
              <a:ext uri="{FF2B5EF4-FFF2-40B4-BE49-F238E27FC236}">
                <a16:creationId xmlns:a16="http://schemas.microsoft.com/office/drawing/2014/main" id="{58C0BF04-1AB5-F789-1574-80F78B29B051}"/>
              </a:ext>
            </a:extLst>
          </p:cNvPr>
          <p:cNvSpPr/>
          <p:nvPr/>
        </p:nvSpPr>
        <p:spPr>
          <a:xfrm rot="5400000">
            <a:off x="10306508" y="5071477"/>
            <a:ext cx="620487" cy="1071150"/>
          </a:xfrm>
          <a:prstGeom prst="homePlate">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21299999" rev="0"/>
              </a:camera>
              <a:lightRig rig="threePt" dir="t"/>
            </a:scene3d>
          </a:bodyPr>
          <a:lstStyle/>
          <a:p>
            <a:pPr algn="ctr"/>
            <a:endParaRPr lang="en-US"/>
          </a:p>
        </p:txBody>
      </p:sp>
      <p:sp>
        <p:nvSpPr>
          <p:cNvPr id="42" name="TextBox 41">
            <a:extLst>
              <a:ext uri="{FF2B5EF4-FFF2-40B4-BE49-F238E27FC236}">
                <a16:creationId xmlns:a16="http://schemas.microsoft.com/office/drawing/2014/main" id="{A11A6CE8-563D-C43B-7DE2-EE1EF1499196}"/>
              </a:ext>
            </a:extLst>
          </p:cNvPr>
          <p:cNvSpPr txBox="1"/>
          <p:nvPr/>
        </p:nvSpPr>
        <p:spPr>
          <a:xfrm>
            <a:off x="10224865" y="5296807"/>
            <a:ext cx="802362" cy="400110"/>
          </a:xfrm>
          <a:prstGeom prst="rect">
            <a:avLst/>
          </a:prstGeom>
          <a:noFill/>
        </p:spPr>
        <p:txBody>
          <a:bodyPr wrap="square">
            <a:spAutoFit/>
          </a:bodyPr>
          <a:lstStyle/>
          <a:p>
            <a:pPr algn="ctr"/>
            <a:r>
              <a:rPr lang="en-US" sz="2000">
                <a:solidFill>
                  <a:schemeClr val="bg1"/>
                </a:solidFill>
                <a:latin typeface="Franklin Gothic Book" panose="020B0503020102020204" pitchFamily="34" charset="0"/>
                <a:ea typeface="Calibri" panose="020F0502020204030204" pitchFamily="34" charset="0"/>
                <a:cs typeface="Calibri" panose="020F0502020204030204" pitchFamily="34" charset="0"/>
              </a:rPr>
              <a:t>-1.5%</a:t>
            </a:r>
            <a:endParaRPr lang="en-US" sz="2000">
              <a:solidFill>
                <a:schemeClr val="bg1"/>
              </a:solidFill>
            </a:endParaRPr>
          </a:p>
        </p:txBody>
      </p:sp>
      <p:sp>
        <p:nvSpPr>
          <p:cNvPr id="43" name="Arrow: Pentagon 42">
            <a:extLst>
              <a:ext uri="{FF2B5EF4-FFF2-40B4-BE49-F238E27FC236}">
                <a16:creationId xmlns:a16="http://schemas.microsoft.com/office/drawing/2014/main" id="{F2BD4129-3A04-4523-B151-5BAD6CDB1FFB}"/>
              </a:ext>
            </a:extLst>
          </p:cNvPr>
          <p:cNvSpPr/>
          <p:nvPr/>
        </p:nvSpPr>
        <p:spPr>
          <a:xfrm rot="16200000">
            <a:off x="8182033" y="3761017"/>
            <a:ext cx="620487" cy="1071150"/>
          </a:xfrm>
          <a:prstGeom prst="homePlate">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21299999" rev="0"/>
              </a:camera>
              <a:lightRig rig="threePt" dir="t"/>
            </a:scene3d>
          </a:bodyPr>
          <a:lstStyle/>
          <a:p>
            <a:pPr algn="ctr"/>
            <a:endParaRPr lang="en-US"/>
          </a:p>
        </p:txBody>
      </p:sp>
      <p:sp>
        <p:nvSpPr>
          <p:cNvPr id="44" name="TextBox 43">
            <a:extLst>
              <a:ext uri="{FF2B5EF4-FFF2-40B4-BE49-F238E27FC236}">
                <a16:creationId xmlns:a16="http://schemas.microsoft.com/office/drawing/2014/main" id="{21629733-6E84-5726-4B1B-12E3A23B5F31}"/>
              </a:ext>
            </a:extLst>
          </p:cNvPr>
          <p:cNvSpPr txBox="1"/>
          <p:nvPr/>
        </p:nvSpPr>
        <p:spPr>
          <a:xfrm>
            <a:off x="8016680" y="4147528"/>
            <a:ext cx="932234" cy="400110"/>
          </a:xfrm>
          <a:prstGeom prst="rect">
            <a:avLst/>
          </a:prstGeom>
          <a:noFill/>
        </p:spPr>
        <p:txBody>
          <a:bodyPr wrap="square">
            <a:spAutoFit/>
          </a:bodyPr>
          <a:lstStyle/>
          <a:p>
            <a:pPr algn="ctr"/>
            <a:r>
              <a:rPr lang="en-US" sz="2000">
                <a:solidFill>
                  <a:schemeClr val="bg1"/>
                </a:solidFill>
                <a:latin typeface="Franklin Gothic Book" panose="020B0503020102020204" pitchFamily="34" charset="0"/>
                <a:ea typeface="Calibri" panose="020F0502020204030204" pitchFamily="34" charset="0"/>
                <a:cs typeface="Calibri" panose="020F0502020204030204" pitchFamily="34" charset="0"/>
              </a:rPr>
              <a:t>+2.2%</a:t>
            </a:r>
            <a:endParaRPr lang="en-US" sz="2000">
              <a:solidFill>
                <a:schemeClr val="bg1"/>
              </a:solidFill>
            </a:endParaRPr>
          </a:p>
        </p:txBody>
      </p:sp>
      <p:sp>
        <p:nvSpPr>
          <p:cNvPr id="7" name="Rectangle 6">
            <a:extLst>
              <a:ext uri="{FF2B5EF4-FFF2-40B4-BE49-F238E27FC236}">
                <a16:creationId xmlns:a16="http://schemas.microsoft.com/office/drawing/2014/main" id="{6B02C755-8E0F-25EA-C4D6-EADEDC3799BD}"/>
              </a:ext>
            </a:extLst>
          </p:cNvPr>
          <p:cNvSpPr/>
          <p:nvPr/>
        </p:nvSpPr>
        <p:spPr>
          <a:xfrm>
            <a:off x="7953487" y="4628841"/>
            <a:ext cx="1935208" cy="338328"/>
          </a:xfrm>
          <a:prstGeom prst="rect">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Franklin Gothic Book" panose="020B0503020102020204" pitchFamily="34" charset="0"/>
              </a:rPr>
              <a:t>Last Season Rank</a:t>
            </a:r>
          </a:p>
        </p:txBody>
      </p:sp>
      <p:sp>
        <p:nvSpPr>
          <p:cNvPr id="8" name="Arrow: Pentagon 7">
            <a:extLst>
              <a:ext uri="{FF2B5EF4-FFF2-40B4-BE49-F238E27FC236}">
                <a16:creationId xmlns:a16="http://schemas.microsoft.com/office/drawing/2014/main" id="{16E91435-E846-3E24-ABA4-08B5811B271C}"/>
              </a:ext>
            </a:extLst>
          </p:cNvPr>
          <p:cNvSpPr/>
          <p:nvPr/>
        </p:nvSpPr>
        <p:spPr>
          <a:xfrm rot="16200000">
            <a:off x="8182034" y="3761017"/>
            <a:ext cx="620487" cy="1071150"/>
          </a:xfrm>
          <a:prstGeom prst="homePlate">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21299999" rev="0"/>
              </a:camera>
              <a:lightRig rig="threePt" dir="t"/>
            </a:scene3d>
          </a:bodyPr>
          <a:lstStyle/>
          <a:p>
            <a:pPr algn="ctr"/>
            <a:endParaRPr lang="en-US"/>
          </a:p>
        </p:txBody>
      </p:sp>
      <p:sp>
        <p:nvSpPr>
          <p:cNvPr id="13" name="TextBox 12">
            <a:extLst>
              <a:ext uri="{FF2B5EF4-FFF2-40B4-BE49-F238E27FC236}">
                <a16:creationId xmlns:a16="http://schemas.microsoft.com/office/drawing/2014/main" id="{D7808286-C5DD-A64A-BBD1-FD8FF2D65597}"/>
              </a:ext>
            </a:extLst>
          </p:cNvPr>
          <p:cNvSpPr txBox="1"/>
          <p:nvPr/>
        </p:nvSpPr>
        <p:spPr>
          <a:xfrm>
            <a:off x="8016681" y="4147528"/>
            <a:ext cx="932234" cy="400110"/>
          </a:xfrm>
          <a:prstGeom prst="rect">
            <a:avLst/>
          </a:prstGeom>
          <a:noFill/>
        </p:spPr>
        <p:txBody>
          <a:bodyPr wrap="square">
            <a:spAutoFit/>
          </a:bodyPr>
          <a:lstStyle/>
          <a:p>
            <a:pPr algn="ctr"/>
            <a:r>
              <a:rPr lang="en-US" sz="2000">
                <a:solidFill>
                  <a:schemeClr val="bg1"/>
                </a:solidFill>
                <a:latin typeface="Franklin Gothic Book" panose="020B0503020102020204" pitchFamily="34" charset="0"/>
                <a:ea typeface="Calibri" panose="020F0502020204030204" pitchFamily="34" charset="0"/>
                <a:cs typeface="Calibri" panose="020F0502020204030204" pitchFamily="34" charset="0"/>
              </a:rPr>
              <a:t>+2.2%</a:t>
            </a:r>
            <a:endParaRPr lang="en-US" sz="2000">
              <a:solidFill>
                <a:schemeClr val="bg1"/>
              </a:solidFill>
            </a:endParaRPr>
          </a:p>
        </p:txBody>
      </p:sp>
      <p:sp>
        <p:nvSpPr>
          <p:cNvPr id="20" name="Arrow: Pentagon 19">
            <a:extLst>
              <a:ext uri="{FF2B5EF4-FFF2-40B4-BE49-F238E27FC236}">
                <a16:creationId xmlns:a16="http://schemas.microsoft.com/office/drawing/2014/main" id="{8F7B8CB8-6C2C-2101-9628-DDA6D297A79B}"/>
              </a:ext>
            </a:extLst>
          </p:cNvPr>
          <p:cNvSpPr/>
          <p:nvPr/>
        </p:nvSpPr>
        <p:spPr>
          <a:xfrm rot="16200000">
            <a:off x="2938321" y="3246928"/>
            <a:ext cx="620487" cy="1071150"/>
          </a:xfrm>
          <a:prstGeom prst="homePlate">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21299999" rev="0"/>
              </a:camera>
              <a:lightRig rig="threePt" dir="t"/>
            </a:scene3d>
          </a:bodyPr>
          <a:lstStyle/>
          <a:p>
            <a:pPr algn="ctr"/>
            <a:endParaRPr lang="en-US"/>
          </a:p>
        </p:txBody>
      </p:sp>
      <p:sp>
        <p:nvSpPr>
          <p:cNvPr id="21" name="TextBox 20">
            <a:extLst>
              <a:ext uri="{FF2B5EF4-FFF2-40B4-BE49-F238E27FC236}">
                <a16:creationId xmlns:a16="http://schemas.microsoft.com/office/drawing/2014/main" id="{8241E50F-A506-B059-BE1D-232E44F0F410}"/>
              </a:ext>
            </a:extLst>
          </p:cNvPr>
          <p:cNvSpPr txBox="1"/>
          <p:nvPr/>
        </p:nvSpPr>
        <p:spPr>
          <a:xfrm>
            <a:off x="2843078" y="3625944"/>
            <a:ext cx="862123" cy="400110"/>
          </a:xfrm>
          <a:prstGeom prst="rect">
            <a:avLst/>
          </a:prstGeom>
          <a:noFill/>
        </p:spPr>
        <p:txBody>
          <a:bodyPr wrap="square">
            <a:spAutoFit/>
          </a:bodyPr>
          <a:lstStyle/>
          <a:p>
            <a:pPr algn="ctr"/>
            <a:r>
              <a:rPr lang="en-US" sz="2000">
                <a:solidFill>
                  <a:schemeClr val="bg1"/>
                </a:solidFill>
                <a:latin typeface="Franklin Gothic Book" panose="020B0503020102020204" pitchFamily="34" charset="0"/>
                <a:ea typeface="Calibri" panose="020F0502020204030204" pitchFamily="34" charset="0"/>
                <a:cs typeface="Calibri" panose="020F0502020204030204" pitchFamily="34" charset="0"/>
              </a:rPr>
              <a:t>+12%</a:t>
            </a:r>
            <a:endParaRPr lang="en-US" sz="2000">
              <a:solidFill>
                <a:schemeClr val="bg1"/>
              </a:solidFill>
            </a:endParaRPr>
          </a:p>
        </p:txBody>
      </p:sp>
    </p:spTree>
    <p:extLst>
      <p:ext uri="{BB962C8B-B14F-4D97-AF65-F5344CB8AC3E}">
        <p14:creationId xmlns:p14="http://schemas.microsoft.com/office/powerpoint/2010/main" val="1922402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latin typeface="Franklin Gothic Book" panose="020B0503020102020204" pitchFamily="34" charset="0"/>
                <a:ea typeface="Calibri" panose="020F0502020204030204" pitchFamily="34" charset="0"/>
                <a:cs typeface="Calibri" panose="020F0502020204030204" pitchFamily="34" charset="0"/>
              </a:rPr>
              <a:pPr/>
              <a:t>7</a:t>
            </a:fld>
            <a:endParaRPr lang="en-US">
              <a:latin typeface="Franklin Gothic Book" panose="020B0503020102020204" pitchFamily="34" charset="0"/>
              <a:ea typeface="Calibri" panose="020F0502020204030204" pitchFamily="34" charset="0"/>
              <a:cs typeface="Calibri" panose="020F0502020204030204" pitchFamily="34" charset="0"/>
            </a:endParaRPr>
          </a:p>
        </p:txBody>
      </p:sp>
      <p:sp>
        <p:nvSpPr>
          <p:cNvPr id="2" name="Title 6">
            <a:extLst>
              <a:ext uri="{FF2B5EF4-FFF2-40B4-BE49-F238E27FC236}">
                <a16:creationId xmlns:a16="http://schemas.microsoft.com/office/drawing/2014/main" id="{4AE4CFB2-0D22-6A44-2BBC-40130D9FA798}"/>
              </a:ext>
            </a:extLst>
          </p:cNvPr>
          <p:cNvSpPr>
            <a:spLocks noGrp="1"/>
          </p:cNvSpPr>
          <p:nvPr>
            <p:ph type="title"/>
          </p:nvPr>
        </p:nvSpPr>
        <p:spPr>
          <a:xfrm>
            <a:off x="1823073" y="557907"/>
            <a:ext cx="9665711" cy="790448"/>
          </a:xfrm>
        </p:spPr>
        <p:txBody>
          <a:bodyPr anchor="ctr">
            <a:normAutofit/>
          </a:bodyPr>
          <a:lstStyle/>
          <a:p>
            <a:pPr algn="l"/>
            <a:r>
              <a:rPr lang="en-US" sz="3200" cap="none">
                <a:latin typeface="Franklin Gothic Book" panose="020B0503020102020204" pitchFamily="34" charset="0"/>
              </a:rPr>
              <a:t>Factors influencing attendance across Divisions</a:t>
            </a:r>
            <a:endParaRPr lang="en-US" sz="3200" cap="none">
              <a:highlight>
                <a:srgbClr val="FFFF00"/>
              </a:highlight>
              <a:latin typeface="Franklin Gothic Book" panose="020B0503020102020204" pitchFamily="34" charset="0"/>
            </a:endParaRPr>
          </a:p>
        </p:txBody>
      </p:sp>
      <p:grpSp>
        <p:nvGrpSpPr>
          <p:cNvPr id="13" name="Group 12">
            <a:extLst>
              <a:ext uri="{FF2B5EF4-FFF2-40B4-BE49-F238E27FC236}">
                <a16:creationId xmlns:a16="http://schemas.microsoft.com/office/drawing/2014/main" id="{A933218E-E2CE-68D5-88A1-D4A099EC4F97}"/>
              </a:ext>
            </a:extLst>
          </p:cNvPr>
          <p:cNvGrpSpPr/>
          <p:nvPr/>
        </p:nvGrpSpPr>
        <p:grpSpPr>
          <a:xfrm>
            <a:off x="6408645" y="1599577"/>
            <a:ext cx="91440" cy="1349488"/>
            <a:chOff x="7007463" y="1659324"/>
            <a:chExt cx="91440" cy="1349488"/>
          </a:xfrm>
        </p:grpSpPr>
        <p:cxnSp>
          <p:nvCxnSpPr>
            <p:cNvPr id="14" name="Straight Connector 13">
              <a:extLst>
                <a:ext uri="{FF2B5EF4-FFF2-40B4-BE49-F238E27FC236}">
                  <a16:creationId xmlns:a16="http://schemas.microsoft.com/office/drawing/2014/main" id="{CC715238-7884-9CDE-37BA-160BDFB82EE7}"/>
                </a:ext>
              </a:extLst>
            </p:cNvPr>
            <p:cNvCxnSpPr>
              <a:cxnSpLocks/>
            </p:cNvCxnSpPr>
            <p:nvPr/>
          </p:nvCxnSpPr>
          <p:spPr>
            <a:xfrm>
              <a:off x="7055030" y="1742449"/>
              <a:ext cx="0" cy="1251189"/>
            </a:xfrm>
            <a:prstGeom prst="line">
              <a:avLst/>
            </a:prstGeom>
            <a:ln w="19050">
              <a:solidFill>
                <a:srgbClr val="AEABAB"/>
              </a:solidFill>
              <a:prstDash val="soli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E4B472C-A359-62F7-C6D6-79B93B33C9AF}"/>
                </a:ext>
              </a:extLst>
            </p:cNvPr>
            <p:cNvSpPr/>
            <p:nvPr/>
          </p:nvSpPr>
          <p:spPr>
            <a:xfrm>
              <a:off x="7007463" y="1659324"/>
              <a:ext cx="91440" cy="91440"/>
            </a:xfrm>
            <a:prstGeom prst="ellipse">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20" name="Oval 19">
              <a:extLst>
                <a:ext uri="{FF2B5EF4-FFF2-40B4-BE49-F238E27FC236}">
                  <a16:creationId xmlns:a16="http://schemas.microsoft.com/office/drawing/2014/main" id="{C0B678B3-9B8F-CA71-E4E1-FE606D28A3A8}"/>
                </a:ext>
              </a:extLst>
            </p:cNvPr>
            <p:cNvSpPr/>
            <p:nvPr/>
          </p:nvSpPr>
          <p:spPr>
            <a:xfrm>
              <a:off x="7007463" y="2917372"/>
              <a:ext cx="91440" cy="91440"/>
            </a:xfrm>
            <a:prstGeom prst="ellipse">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grpSp>
      <p:pic>
        <p:nvPicPr>
          <p:cNvPr id="4" name="Picture 3" descr="Logo&#10;&#10;Description automatically generated">
            <a:extLst>
              <a:ext uri="{FF2B5EF4-FFF2-40B4-BE49-F238E27FC236}">
                <a16:creationId xmlns:a16="http://schemas.microsoft.com/office/drawing/2014/main" id="{5A6D6002-71CF-AFFA-A80F-F7DA99FDF208}"/>
              </a:ext>
            </a:extLst>
          </p:cNvPr>
          <p:cNvPicPr>
            <a:picLocks noChangeAspect="1"/>
          </p:cNvPicPr>
          <p:nvPr/>
        </p:nvPicPr>
        <p:blipFill>
          <a:blip r:embed="rId3"/>
          <a:stretch>
            <a:fillRect/>
          </a:stretch>
        </p:blipFill>
        <p:spPr>
          <a:xfrm>
            <a:off x="6717517" y="1920257"/>
            <a:ext cx="731520" cy="731520"/>
          </a:xfrm>
          <a:prstGeom prst="rect">
            <a:avLst/>
          </a:prstGeom>
        </p:spPr>
      </p:pic>
      <p:sp>
        <p:nvSpPr>
          <p:cNvPr id="5" name="Rectangle 4">
            <a:extLst>
              <a:ext uri="{FF2B5EF4-FFF2-40B4-BE49-F238E27FC236}">
                <a16:creationId xmlns:a16="http://schemas.microsoft.com/office/drawing/2014/main" id="{68FAF6D2-A888-E6AA-0368-FFAACDF62D4F}"/>
              </a:ext>
            </a:extLst>
          </p:cNvPr>
          <p:cNvSpPr/>
          <p:nvPr/>
        </p:nvSpPr>
        <p:spPr>
          <a:xfrm>
            <a:off x="853221" y="1845914"/>
            <a:ext cx="5243125" cy="940826"/>
          </a:xfrm>
          <a:prstGeom prst="rect">
            <a:avLst/>
          </a:prstGeom>
          <a:noFill/>
          <a:ln>
            <a:solidFill>
              <a:srgbClr val="B9975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6" name="Rectangle 5">
            <a:extLst>
              <a:ext uri="{FF2B5EF4-FFF2-40B4-BE49-F238E27FC236}">
                <a16:creationId xmlns:a16="http://schemas.microsoft.com/office/drawing/2014/main" id="{99A3887F-94E4-DB2A-5759-9FF07FC99145}"/>
              </a:ext>
            </a:extLst>
          </p:cNvPr>
          <p:cNvSpPr/>
          <p:nvPr/>
        </p:nvSpPr>
        <p:spPr>
          <a:xfrm>
            <a:off x="853221" y="1574412"/>
            <a:ext cx="2262853" cy="405113"/>
          </a:xfrm>
          <a:prstGeom prst="rect">
            <a:avLst/>
          </a:prstGeom>
          <a:solidFill>
            <a:srgbClr val="B9975B"/>
          </a:solidFill>
          <a:ln>
            <a:solidFill>
              <a:srgbClr val="B99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Franklin Gothic Book" panose="020B0503020102020204" pitchFamily="34" charset="0"/>
                <a:ea typeface="Calibri" panose="020F0502020204030204" pitchFamily="34" charset="0"/>
                <a:cs typeface="Calibri" panose="020F0502020204030204" pitchFamily="34" charset="0"/>
              </a:rPr>
              <a:t>Our Solution</a:t>
            </a:r>
          </a:p>
        </p:txBody>
      </p:sp>
      <p:sp>
        <p:nvSpPr>
          <p:cNvPr id="10" name="Rectangle: Rounded Corners 9">
            <a:extLst>
              <a:ext uri="{FF2B5EF4-FFF2-40B4-BE49-F238E27FC236}">
                <a16:creationId xmlns:a16="http://schemas.microsoft.com/office/drawing/2014/main" id="{B5DAE904-194C-AE89-E0E4-CE773861213E}"/>
              </a:ext>
            </a:extLst>
          </p:cNvPr>
          <p:cNvSpPr/>
          <p:nvPr/>
        </p:nvSpPr>
        <p:spPr>
          <a:xfrm>
            <a:off x="1045717" y="2138271"/>
            <a:ext cx="2262853" cy="486137"/>
          </a:xfrm>
          <a:prstGeom prst="round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Franklin Gothic Book" panose="020B0503020102020204" pitchFamily="34" charset="0"/>
                <a:ea typeface="Calibri" panose="020F0502020204030204" pitchFamily="34" charset="0"/>
                <a:cs typeface="Calibri" panose="020F0502020204030204" pitchFamily="34" charset="0"/>
              </a:rPr>
              <a:t>Interpretability</a:t>
            </a:r>
          </a:p>
        </p:txBody>
      </p:sp>
      <p:sp>
        <p:nvSpPr>
          <p:cNvPr id="12" name="Rectangle: Rounded Corners 11">
            <a:extLst>
              <a:ext uri="{FF2B5EF4-FFF2-40B4-BE49-F238E27FC236}">
                <a16:creationId xmlns:a16="http://schemas.microsoft.com/office/drawing/2014/main" id="{08C86B5D-6650-2420-4ACE-5254C39B8EA2}"/>
              </a:ext>
            </a:extLst>
          </p:cNvPr>
          <p:cNvSpPr/>
          <p:nvPr/>
        </p:nvSpPr>
        <p:spPr>
          <a:xfrm>
            <a:off x="3636516" y="2138271"/>
            <a:ext cx="2262853" cy="486137"/>
          </a:xfrm>
          <a:prstGeom prst="roundRect">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Franklin Gothic Book" panose="020B0503020102020204" pitchFamily="34" charset="0"/>
                <a:ea typeface="Calibri" panose="020F0502020204030204" pitchFamily="34" charset="0"/>
                <a:cs typeface="Calibri" panose="020F0502020204030204" pitchFamily="34" charset="0"/>
              </a:rPr>
              <a:t>Predictive</a:t>
            </a:r>
          </a:p>
        </p:txBody>
      </p:sp>
      <p:pic>
        <p:nvPicPr>
          <p:cNvPr id="19" name="Picture 18" descr="Logo&#10;&#10;Description automatically generated">
            <a:extLst>
              <a:ext uri="{FF2B5EF4-FFF2-40B4-BE49-F238E27FC236}">
                <a16:creationId xmlns:a16="http://schemas.microsoft.com/office/drawing/2014/main" id="{C20DE1E3-5640-1EB4-0416-53B976CCF9C7}"/>
              </a:ext>
            </a:extLst>
          </p:cNvPr>
          <p:cNvPicPr>
            <a:picLocks noChangeAspect="1"/>
          </p:cNvPicPr>
          <p:nvPr/>
        </p:nvPicPr>
        <p:blipFill>
          <a:blip r:embed="rId4"/>
          <a:stretch>
            <a:fillRect/>
          </a:stretch>
        </p:blipFill>
        <p:spPr>
          <a:xfrm>
            <a:off x="8492923" y="1920257"/>
            <a:ext cx="731520" cy="731520"/>
          </a:xfrm>
          <a:prstGeom prst="rect">
            <a:avLst/>
          </a:prstGeom>
        </p:spPr>
      </p:pic>
      <p:pic>
        <p:nvPicPr>
          <p:cNvPr id="22" name="Picture 21" descr="Logo&#10;&#10;Description automatically generated">
            <a:extLst>
              <a:ext uri="{FF2B5EF4-FFF2-40B4-BE49-F238E27FC236}">
                <a16:creationId xmlns:a16="http://schemas.microsoft.com/office/drawing/2014/main" id="{93DB535D-B701-3170-188A-039DAF009F4E}"/>
              </a:ext>
            </a:extLst>
          </p:cNvPr>
          <p:cNvPicPr>
            <a:picLocks noChangeAspect="1"/>
          </p:cNvPicPr>
          <p:nvPr/>
        </p:nvPicPr>
        <p:blipFill>
          <a:blip r:embed="rId5"/>
          <a:stretch>
            <a:fillRect/>
          </a:stretch>
        </p:blipFill>
        <p:spPr>
          <a:xfrm>
            <a:off x="7559500" y="1862527"/>
            <a:ext cx="822960" cy="891538"/>
          </a:xfrm>
          <a:prstGeom prst="rect">
            <a:avLst/>
          </a:prstGeom>
        </p:spPr>
      </p:pic>
      <p:pic>
        <p:nvPicPr>
          <p:cNvPr id="24" name="Picture 23" descr="Logo&#10;&#10;Description automatically generated">
            <a:extLst>
              <a:ext uri="{FF2B5EF4-FFF2-40B4-BE49-F238E27FC236}">
                <a16:creationId xmlns:a16="http://schemas.microsoft.com/office/drawing/2014/main" id="{659D352F-53AD-7D63-050B-45F8B996C0EF}"/>
              </a:ext>
            </a:extLst>
          </p:cNvPr>
          <p:cNvPicPr>
            <a:picLocks noChangeAspect="1"/>
          </p:cNvPicPr>
          <p:nvPr/>
        </p:nvPicPr>
        <p:blipFill>
          <a:blip r:embed="rId6"/>
          <a:stretch>
            <a:fillRect/>
          </a:stretch>
        </p:blipFill>
        <p:spPr>
          <a:xfrm>
            <a:off x="9334906" y="1901774"/>
            <a:ext cx="731520" cy="731520"/>
          </a:xfrm>
          <a:prstGeom prst="rect">
            <a:avLst/>
          </a:prstGeom>
        </p:spPr>
      </p:pic>
      <p:pic>
        <p:nvPicPr>
          <p:cNvPr id="26" name="Picture 25" descr="Logo&#10;&#10;Description automatically generated">
            <a:extLst>
              <a:ext uri="{FF2B5EF4-FFF2-40B4-BE49-F238E27FC236}">
                <a16:creationId xmlns:a16="http://schemas.microsoft.com/office/drawing/2014/main" id="{395BCBA9-10FA-1422-7346-CB432DA1943A}"/>
              </a:ext>
            </a:extLst>
          </p:cNvPr>
          <p:cNvPicPr>
            <a:picLocks noChangeAspect="1"/>
          </p:cNvPicPr>
          <p:nvPr/>
        </p:nvPicPr>
        <p:blipFill>
          <a:blip r:embed="rId7"/>
          <a:stretch>
            <a:fillRect/>
          </a:stretch>
        </p:blipFill>
        <p:spPr>
          <a:xfrm>
            <a:off x="11018870" y="1901774"/>
            <a:ext cx="1030420" cy="731520"/>
          </a:xfrm>
          <a:prstGeom prst="rect">
            <a:avLst/>
          </a:prstGeom>
        </p:spPr>
      </p:pic>
      <p:pic>
        <p:nvPicPr>
          <p:cNvPr id="28" name="Picture 27" descr="Logo&#10;&#10;Description automatically generated">
            <a:extLst>
              <a:ext uri="{FF2B5EF4-FFF2-40B4-BE49-F238E27FC236}">
                <a16:creationId xmlns:a16="http://schemas.microsoft.com/office/drawing/2014/main" id="{A62E2203-56BF-F7B9-8E0E-885A4DD85F4B}"/>
              </a:ext>
            </a:extLst>
          </p:cNvPr>
          <p:cNvPicPr>
            <a:picLocks noChangeAspect="1"/>
          </p:cNvPicPr>
          <p:nvPr/>
        </p:nvPicPr>
        <p:blipFill>
          <a:blip r:embed="rId8"/>
          <a:stretch>
            <a:fillRect/>
          </a:stretch>
        </p:blipFill>
        <p:spPr>
          <a:xfrm>
            <a:off x="10176889" y="1920257"/>
            <a:ext cx="731520" cy="731520"/>
          </a:xfrm>
          <a:prstGeom prst="rect">
            <a:avLst/>
          </a:prstGeom>
        </p:spPr>
      </p:pic>
      <p:cxnSp>
        <p:nvCxnSpPr>
          <p:cNvPr id="7" name="Straight Connector 6">
            <a:extLst>
              <a:ext uri="{FF2B5EF4-FFF2-40B4-BE49-F238E27FC236}">
                <a16:creationId xmlns:a16="http://schemas.microsoft.com/office/drawing/2014/main" id="{905FD4D9-03A1-7F17-79C2-C10ED3E27A93}"/>
              </a:ext>
            </a:extLst>
          </p:cNvPr>
          <p:cNvCxnSpPr>
            <a:cxnSpLocks/>
          </p:cNvCxnSpPr>
          <p:nvPr/>
        </p:nvCxnSpPr>
        <p:spPr>
          <a:xfrm>
            <a:off x="3243396" y="3296398"/>
            <a:ext cx="0" cy="2834640"/>
          </a:xfrm>
          <a:prstGeom prst="line">
            <a:avLst/>
          </a:prstGeom>
          <a:ln w="19050">
            <a:solidFill>
              <a:srgbClr val="AEABAB"/>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FC4BD21-7CBA-1AA5-6A3E-B53C92D51EF5}"/>
              </a:ext>
            </a:extLst>
          </p:cNvPr>
          <p:cNvCxnSpPr>
            <a:cxnSpLocks/>
          </p:cNvCxnSpPr>
          <p:nvPr/>
        </p:nvCxnSpPr>
        <p:spPr>
          <a:xfrm>
            <a:off x="6234900" y="3296398"/>
            <a:ext cx="0" cy="2834640"/>
          </a:xfrm>
          <a:prstGeom prst="line">
            <a:avLst/>
          </a:prstGeom>
          <a:ln w="19050">
            <a:solidFill>
              <a:srgbClr val="AEABAB"/>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6A4627-7830-6FAB-918D-A2FAE57FAFE7}"/>
              </a:ext>
            </a:extLst>
          </p:cNvPr>
          <p:cNvCxnSpPr>
            <a:cxnSpLocks/>
          </p:cNvCxnSpPr>
          <p:nvPr/>
        </p:nvCxnSpPr>
        <p:spPr>
          <a:xfrm>
            <a:off x="9260095" y="3296398"/>
            <a:ext cx="36554" cy="2834640"/>
          </a:xfrm>
          <a:prstGeom prst="line">
            <a:avLst/>
          </a:prstGeom>
          <a:ln w="19050">
            <a:solidFill>
              <a:srgbClr val="AEABAB"/>
            </a:solidFill>
            <a:prstDash val="soli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9F370F5-A1AC-8A53-F94C-C660D29771B8}"/>
              </a:ext>
            </a:extLst>
          </p:cNvPr>
          <p:cNvSpPr/>
          <p:nvPr/>
        </p:nvSpPr>
        <p:spPr>
          <a:xfrm>
            <a:off x="394604" y="3296398"/>
            <a:ext cx="2575773" cy="425163"/>
          </a:xfrm>
          <a:prstGeom prst="rect">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Franklin Gothic Book" panose="020B0503020102020204" pitchFamily="34" charset="0"/>
              </a:rPr>
              <a:t>Geography</a:t>
            </a:r>
          </a:p>
        </p:txBody>
      </p:sp>
      <p:sp>
        <p:nvSpPr>
          <p:cNvPr id="25" name="Rectangle 24">
            <a:extLst>
              <a:ext uri="{FF2B5EF4-FFF2-40B4-BE49-F238E27FC236}">
                <a16:creationId xmlns:a16="http://schemas.microsoft.com/office/drawing/2014/main" id="{ED0B8C95-596E-A9A2-34AC-A0F49C524943}"/>
              </a:ext>
            </a:extLst>
          </p:cNvPr>
          <p:cNvSpPr/>
          <p:nvPr/>
        </p:nvSpPr>
        <p:spPr>
          <a:xfrm>
            <a:off x="3523626" y="3296397"/>
            <a:ext cx="2400111" cy="405113"/>
          </a:xfrm>
          <a:prstGeom prst="rect">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Franklin Gothic Book" panose="020B0503020102020204" pitchFamily="34" charset="0"/>
              </a:rPr>
              <a:t>Weekday</a:t>
            </a:r>
          </a:p>
        </p:txBody>
      </p:sp>
      <p:sp>
        <p:nvSpPr>
          <p:cNvPr id="27" name="Rectangle 26">
            <a:extLst>
              <a:ext uri="{FF2B5EF4-FFF2-40B4-BE49-F238E27FC236}">
                <a16:creationId xmlns:a16="http://schemas.microsoft.com/office/drawing/2014/main" id="{BAEC50EB-92E8-C5C8-10CB-443CAB038B03}"/>
              </a:ext>
            </a:extLst>
          </p:cNvPr>
          <p:cNvSpPr/>
          <p:nvPr/>
        </p:nvSpPr>
        <p:spPr>
          <a:xfrm>
            <a:off x="6522222" y="3286429"/>
            <a:ext cx="2400111" cy="405113"/>
          </a:xfrm>
          <a:prstGeom prst="rect">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Franklin Gothic Book" panose="020B0503020102020204" pitchFamily="34" charset="0"/>
              </a:rPr>
              <a:t>Covid (Residual)</a:t>
            </a:r>
          </a:p>
        </p:txBody>
      </p:sp>
      <p:sp>
        <p:nvSpPr>
          <p:cNvPr id="30" name="Rectangle 29">
            <a:extLst>
              <a:ext uri="{FF2B5EF4-FFF2-40B4-BE49-F238E27FC236}">
                <a16:creationId xmlns:a16="http://schemas.microsoft.com/office/drawing/2014/main" id="{D3A0BEC8-5431-E548-EAEA-415564182171}"/>
              </a:ext>
            </a:extLst>
          </p:cNvPr>
          <p:cNvSpPr/>
          <p:nvPr/>
        </p:nvSpPr>
        <p:spPr>
          <a:xfrm>
            <a:off x="9558988" y="3286428"/>
            <a:ext cx="2400111" cy="405113"/>
          </a:xfrm>
          <a:prstGeom prst="rect">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bg1"/>
                </a:solidFill>
                <a:latin typeface="Franklin Gothic Book"/>
              </a:rPr>
              <a:t>NBA Season</a:t>
            </a:r>
            <a:endParaRPr lang="en-US" sz="2000">
              <a:solidFill>
                <a:schemeClr val="bg1"/>
              </a:solidFill>
              <a:latin typeface="Franklin Gothic Book" panose="020B0503020102020204" pitchFamily="34" charset="0"/>
            </a:endParaRPr>
          </a:p>
        </p:txBody>
      </p:sp>
      <p:sp>
        <p:nvSpPr>
          <p:cNvPr id="32" name="TextBox 31">
            <a:extLst>
              <a:ext uri="{FF2B5EF4-FFF2-40B4-BE49-F238E27FC236}">
                <a16:creationId xmlns:a16="http://schemas.microsoft.com/office/drawing/2014/main" id="{B00D22BF-B537-EF0F-3303-2F259BC06533}"/>
              </a:ext>
            </a:extLst>
          </p:cNvPr>
          <p:cNvSpPr txBox="1"/>
          <p:nvPr/>
        </p:nvSpPr>
        <p:spPr>
          <a:xfrm>
            <a:off x="8668647" y="1082850"/>
            <a:ext cx="1700280" cy="276999"/>
          </a:xfrm>
          <a:prstGeom prst="rect">
            <a:avLst/>
          </a:prstGeom>
          <a:noFill/>
        </p:spPr>
        <p:txBody>
          <a:bodyPr wrap="square">
            <a:spAutoFit/>
          </a:bodyPr>
          <a:lstStyle/>
          <a:p>
            <a:r>
              <a:rPr lang="en-US" sz="1200" i="1">
                <a:solidFill>
                  <a:srgbClr val="002B5C"/>
                </a:solidFill>
                <a:latin typeface="Franklin Gothic Book" panose="020B0503020102020204" pitchFamily="34" charset="0"/>
              </a:rPr>
              <a:t>*For recent seasons</a:t>
            </a:r>
            <a:endParaRPr lang="en-US" sz="1200" i="1">
              <a:solidFill>
                <a:srgbClr val="002B5C"/>
              </a:solidFill>
            </a:endParaRPr>
          </a:p>
        </p:txBody>
      </p:sp>
      <p:sp>
        <p:nvSpPr>
          <p:cNvPr id="8" name="TextBox 7">
            <a:extLst>
              <a:ext uri="{FF2B5EF4-FFF2-40B4-BE49-F238E27FC236}">
                <a16:creationId xmlns:a16="http://schemas.microsoft.com/office/drawing/2014/main" id="{0B4F51E8-B2B0-3D5C-96CB-5AF508957A8B}"/>
              </a:ext>
            </a:extLst>
          </p:cNvPr>
          <p:cNvSpPr txBox="1"/>
          <p:nvPr/>
        </p:nvSpPr>
        <p:spPr>
          <a:xfrm>
            <a:off x="394259" y="3799367"/>
            <a:ext cx="2619822" cy="2769989"/>
          </a:xfrm>
          <a:prstGeom prst="rect">
            <a:avLst/>
          </a:prstGeom>
          <a:noFill/>
        </p:spPr>
        <p:txBody>
          <a:bodyPr wrap="square" lIns="91440" tIns="45720" rIns="91440" bIns="45720" anchor="t">
            <a:spAutoFit/>
          </a:bodyPr>
          <a:lstStyle/>
          <a:p>
            <a:pPr algn="ctr"/>
            <a:r>
              <a:rPr lang="en-US" sz="2000" b="1">
                <a:solidFill>
                  <a:schemeClr val="accent6"/>
                </a:solidFill>
                <a:latin typeface="Franklin Gothic Book"/>
                <a:ea typeface="Calibri" panose="020F0502020204030204" pitchFamily="34" charset="0"/>
                <a:cs typeface="Calibri"/>
              </a:rPr>
              <a:t>AL Central</a:t>
            </a:r>
            <a:r>
              <a:rPr lang="en-US">
                <a:solidFill>
                  <a:schemeClr val="accent6"/>
                </a:solidFill>
                <a:latin typeface="Franklin Gothic Book"/>
                <a:ea typeface="Calibri" panose="020F0502020204030204" pitchFamily="34" charset="0"/>
                <a:cs typeface="Calibri"/>
              </a:rPr>
              <a:t> </a:t>
            </a:r>
            <a:endParaRPr lang="en-US" sz="1800">
              <a:solidFill>
                <a:schemeClr val="accent6"/>
              </a:solidFill>
              <a:latin typeface="Franklin Gothic Book" panose="020B0503020102020204" pitchFamily="34" charset="0"/>
              <a:ea typeface="Calibri" panose="020F0502020204030204" pitchFamily="34" charset="0"/>
              <a:cs typeface="Calibri" panose="020F0502020204030204" pitchFamily="34" charset="0"/>
            </a:endParaRPr>
          </a:p>
          <a:p>
            <a:pPr algn="ctr"/>
            <a:endParaRPr lang="en-US" sz="2000">
              <a:solidFill>
                <a:schemeClr val="accent6"/>
              </a:solidFill>
              <a:latin typeface="Franklin Gothic Book" panose="020B0503020102020204" pitchFamily="34" charset="0"/>
              <a:ea typeface="Calibri" panose="020F0502020204030204" pitchFamily="34" charset="0"/>
              <a:cs typeface="Calibri" panose="020F0502020204030204" pitchFamily="34" charset="0"/>
            </a:endParaRPr>
          </a:p>
          <a:p>
            <a:pPr algn="ctr"/>
            <a:endParaRPr lang="en-US" sz="1000">
              <a:solidFill>
                <a:schemeClr val="accent6"/>
              </a:solidFill>
              <a:latin typeface="Franklin Gothic Book" panose="020B0503020102020204" pitchFamily="34" charset="0"/>
              <a:cs typeface="Calibri" panose="020F0502020204030204" pitchFamily="34" charset="0"/>
            </a:endParaRPr>
          </a:p>
          <a:p>
            <a:pPr algn="ctr"/>
            <a:r>
              <a:rPr lang="en-US" sz="1600">
                <a:solidFill>
                  <a:schemeClr val="accent6"/>
                </a:solidFill>
                <a:latin typeface="Franklin Gothic Book"/>
              </a:rPr>
              <a:t>Highest attendance in</a:t>
            </a:r>
            <a:endParaRPr lang="en-US">
              <a:solidFill>
                <a:schemeClr val="accent6"/>
              </a:solidFill>
              <a:latin typeface="Franklin Gothic Book" panose="020B0503020102020204" pitchFamily="34" charset="0"/>
            </a:endParaRPr>
          </a:p>
          <a:p>
            <a:pPr algn="ctr"/>
            <a:r>
              <a:rPr lang="en-US" sz="2000" b="1">
                <a:solidFill>
                  <a:schemeClr val="accent6"/>
                </a:solidFill>
                <a:latin typeface="Franklin Gothic Book"/>
              </a:rPr>
              <a:t>June &amp; Aug</a:t>
            </a:r>
            <a:endParaRPr lang="en-US" sz="2000" b="1">
              <a:solidFill>
                <a:schemeClr val="accent6"/>
              </a:solidFill>
              <a:latin typeface="Franklin Gothic Book" panose="020B0503020102020204" pitchFamily="34" charset="0"/>
            </a:endParaRPr>
          </a:p>
          <a:p>
            <a:pPr algn="ctr"/>
            <a:endParaRPr lang="en-US" sz="1400" b="1">
              <a:solidFill>
                <a:schemeClr val="accent6"/>
              </a:solidFill>
              <a:latin typeface="Franklin Gothic Book" panose="020B0503020102020204" pitchFamily="34" charset="0"/>
            </a:endParaRPr>
          </a:p>
          <a:p>
            <a:pPr algn="ctr"/>
            <a:endParaRPr lang="en-US" sz="1400" b="1">
              <a:solidFill>
                <a:schemeClr val="accent6"/>
              </a:solidFill>
              <a:latin typeface="Franklin Gothic Book" panose="020B0503020102020204" pitchFamily="34" charset="0"/>
            </a:endParaRPr>
          </a:p>
          <a:p>
            <a:pPr algn="ctr"/>
            <a:r>
              <a:rPr lang="en-US" sz="2000" i="1">
                <a:solidFill>
                  <a:schemeClr val="accent6"/>
                </a:solidFill>
                <a:latin typeface="Franklin Gothic Book"/>
              </a:rPr>
              <a:t>Colder states see highest attendance in warmer months</a:t>
            </a:r>
            <a:endParaRPr lang="en-US" i="1">
              <a:solidFill>
                <a:schemeClr val="accent6"/>
              </a:solidFill>
              <a:latin typeface="Franklin Gothic Book"/>
            </a:endParaRPr>
          </a:p>
        </p:txBody>
      </p:sp>
      <p:sp>
        <p:nvSpPr>
          <p:cNvPr id="11" name="TextBox 10">
            <a:extLst>
              <a:ext uri="{FF2B5EF4-FFF2-40B4-BE49-F238E27FC236}">
                <a16:creationId xmlns:a16="http://schemas.microsoft.com/office/drawing/2014/main" id="{00476E2D-D889-F146-2889-8E7BB2D51096}"/>
              </a:ext>
            </a:extLst>
          </p:cNvPr>
          <p:cNvSpPr txBox="1"/>
          <p:nvPr/>
        </p:nvSpPr>
        <p:spPr>
          <a:xfrm>
            <a:off x="3523626" y="3810252"/>
            <a:ext cx="2400110" cy="2492990"/>
          </a:xfrm>
          <a:prstGeom prst="rect">
            <a:avLst/>
          </a:prstGeom>
          <a:noFill/>
        </p:spPr>
        <p:txBody>
          <a:bodyPr wrap="square" lIns="91440" tIns="45720" rIns="91440" bIns="45720" anchor="t">
            <a:spAutoFit/>
          </a:bodyPr>
          <a:lstStyle/>
          <a:p>
            <a:pPr algn="ctr"/>
            <a:r>
              <a:rPr lang="en-US" sz="2000" b="1">
                <a:solidFill>
                  <a:schemeClr val="accent6"/>
                </a:solidFill>
                <a:latin typeface="Franklin Gothic Book"/>
                <a:ea typeface="Calibri" panose="020F0502020204030204" pitchFamily="34" charset="0"/>
                <a:cs typeface="Calibri"/>
              </a:rPr>
              <a:t>AL West</a:t>
            </a:r>
            <a:r>
              <a:rPr lang="en-US">
                <a:solidFill>
                  <a:schemeClr val="accent6"/>
                </a:solidFill>
                <a:latin typeface="Franklin Gothic Book"/>
                <a:ea typeface="Calibri" panose="020F0502020204030204" pitchFamily="34" charset="0"/>
                <a:cs typeface="Calibri"/>
              </a:rPr>
              <a:t> </a:t>
            </a:r>
            <a:endParaRPr lang="en-US" sz="1800">
              <a:solidFill>
                <a:schemeClr val="accent6"/>
              </a:solidFill>
              <a:latin typeface="Franklin Gothic Book" panose="020B0503020102020204" pitchFamily="34" charset="0"/>
              <a:ea typeface="Calibri" panose="020F0502020204030204" pitchFamily="34" charset="0"/>
              <a:cs typeface="Calibri" panose="020F0502020204030204" pitchFamily="34" charset="0"/>
            </a:endParaRPr>
          </a:p>
          <a:p>
            <a:pPr algn="ctr"/>
            <a:endParaRPr lang="en-US" sz="1000">
              <a:solidFill>
                <a:schemeClr val="accent6"/>
              </a:solidFill>
              <a:latin typeface="Franklin Gothic Book" panose="020B0503020102020204" pitchFamily="34" charset="0"/>
              <a:ea typeface="Calibri" panose="020F0502020204030204" pitchFamily="34" charset="0"/>
              <a:cs typeface="Calibri" panose="020F0502020204030204" pitchFamily="34" charset="0"/>
            </a:endParaRPr>
          </a:p>
          <a:p>
            <a:pPr algn="ctr"/>
            <a:r>
              <a:rPr lang="en-US" sz="1600">
                <a:solidFill>
                  <a:schemeClr val="accent6"/>
                </a:solidFill>
                <a:latin typeface="Franklin Gothic Book"/>
              </a:rPr>
              <a:t>Attendance </a:t>
            </a:r>
            <a:r>
              <a:rPr lang="en-US" sz="1600" b="1">
                <a:solidFill>
                  <a:schemeClr val="accent6"/>
                </a:solidFill>
                <a:latin typeface="Franklin Gothic Book"/>
              </a:rPr>
              <a:t>NOT</a:t>
            </a:r>
            <a:r>
              <a:rPr lang="en-US" sz="1600">
                <a:solidFill>
                  <a:schemeClr val="accent6"/>
                </a:solidFill>
                <a:latin typeface="Franklin Gothic Book"/>
              </a:rPr>
              <a:t> </a:t>
            </a:r>
            <a:endParaRPr lang="en-US">
              <a:solidFill>
                <a:schemeClr val="accent6"/>
              </a:solidFill>
              <a:latin typeface="Franklin Gothic Book"/>
            </a:endParaRPr>
          </a:p>
          <a:p>
            <a:pPr algn="ctr"/>
            <a:r>
              <a:rPr lang="en-US" sz="1600">
                <a:solidFill>
                  <a:schemeClr val="accent6"/>
                </a:solidFill>
                <a:latin typeface="Franklin Gothic Book"/>
              </a:rPr>
              <a:t>affected by the</a:t>
            </a:r>
            <a:endParaRPr lang="en-US">
              <a:solidFill>
                <a:schemeClr val="accent6"/>
              </a:solidFill>
              <a:latin typeface="Franklin Gothic Book"/>
            </a:endParaRPr>
          </a:p>
          <a:p>
            <a:pPr algn="ctr"/>
            <a:r>
              <a:rPr lang="en-US" sz="2000" b="1">
                <a:solidFill>
                  <a:schemeClr val="accent6"/>
                </a:solidFill>
                <a:latin typeface="Franklin Gothic Book"/>
              </a:rPr>
              <a:t>day of the week</a:t>
            </a:r>
          </a:p>
          <a:p>
            <a:pPr algn="ctr"/>
            <a:endParaRPr lang="en-US" sz="1400" b="1">
              <a:solidFill>
                <a:schemeClr val="accent6"/>
              </a:solidFill>
              <a:latin typeface="Franklin Gothic Book" panose="020B0503020102020204" pitchFamily="34" charset="0"/>
            </a:endParaRPr>
          </a:p>
          <a:p>
            <a:pPr algn="ctr"/>
            <a:r>
              <a:rPr lang="en-US" sz="2000" i="1">
                <a:solidFill>
                  <a:schemeClr val="accent6"/>
                </a:solidFill>
                <a:latin typeface="Franklin Gothic Book"/>
              </a:rPr>
              <a:t>Only division indifferent to week games (M-Th)</a:t>
            </a:r>
            <a:endParaRPr lang="en-US" i="1">
              <a:solidFill>
                <a:schemeClr val="accent6"/>
              </a:solidFill>
              <a:latin typeface="Franklin Gothic Book"/>
            </a:endParaRPr>
          </a:p>
        </p:txBody>
      </p:sp>
      <p:sp>
        <p:nvSpPr>
          <p:cNvPr id="17" name="TextBox 16">
            <a:extLst>
              <a:ext uri="{FF2B5EF4-FFF2-40B4-BE49-F238E27FC236}">
                <a16:creationId xmlns:a16="http://schemas.microsoft.com/office/drawing/2014/main" id="{0D0FFCC5-EB68-DFBD-7E67-DCB25DD90F95}"/>
              </a:ext>
            </a:extLst>
          </p:cNvPr>
          <p:cNvSpPr txBox="1"/>
          <p:nvPr/>
        </p:nvSpPr>
        <p:spPr>
          <a:xfrm>
            <a:off x="6535390" y="3810252"/>
            <a:ext cx="2400110" cy="2739211"/>
          </a:xfrm>
          <a:prstGeom prst="rect">
            <a:avLst/>
          </a:prstGeom>
          <a:noFill/>
        </p:spPr>
        <p:txBody>
          <a:bodyPr wrap="square" lIns="91440" tIns="45720" rIns="91440" bIns="45720" anchor="t">
            <a:spAutoFit/>
          </a:bodyPr>
          <a:lstStyle/>
          <a:p>
            <a:pPr algn="ctr"/>
            <a:r>
              <a:rPr lang="en-US" sz="2000" b="1">
                <a:solidFill>
                  <a:schemeClr val="accent6"/>
                </a:solidFill>
                <a:latin typeface="Franklin Gothic Book"/>
                <a:ea typeface="Calibri" panose="020F0502020204030204" pitchFamily="34" charset="0"/>
                <a:cs typeface="Calibri"/>
              </a:rPr>
              <a:t>NL Central</a:t>
            </a:r>
            <a:br>
              <a:rPr lang="en-US" sz="2000" b="1">
                <a:solidFill>
                  <a:schemeClr val="accent6"/>
                </a:solidFill>
                <a:latin typeface="Franklin Gothic Book"/>
                <a:ea typeface="Calibri" panose="020F0502020204030204" pitchFamily="34" charset="0"/>
                <a:cs typeface="Calibri"/>
              </a:rPr>
            </a:br>
            <a:r>
              <a:rPr lang="en-US" sz="2000" b="1">
                <a:solidFill>
                  <a:schemeClr val="accent6"/>
                </a:solidFill>
                <a:latin typeface="Franklin Gothic Book"/>
                <a:ea typeface="Calibri" panose="020F0502020204030204" pitchFamily="34" charset="0"/>
                <a:cs typeface="Calibri"/>
              </a:rPr>
              <a:t>AL East</a:t>
            </a:r>
            <a:endParaRPr lang="en-US" sz="1800">
              <a:solidFill>
                <a:schemeClr val="accent6"/>
              </a:solidFill>
              <a:latin typeface="Franklin Gothic Book"/>
              <a:ea typeface="Calibri" panose="020F0502020204030204" pitchFamily="34" charset="0"/>
              <a:cs typeface="Calibri"/>
            </a:endParaRPr>
          </a:p>
          <a:p>
            <a:pPr algn="ctr"/>
            <a:endParaRPr lang="en-US" sz="1000">
              <a:solidFill>
                <a:schemeClr val="accent6"/>
              </a:solidFill>
              <a:latin typeface="Franklin Gothic Book" panose="020B0503020102020204" pitchFamily="34" charset="0"/>
              <a:ea typeface="Calibri" panose="020F0502020204030204" pitchFamily="34" charset="0"/>
              <a:cs typeface="Calibri" panose="020F0502020204030204" pitchFamily="34" charset="0"/>
            </a:endParaRPr>
          </a:p>
          <a:p>
            <a:pPr algn="ctr"/>
            <a:r>
              <a:rPr lang="en-US" sz="1600">
                <a:solidFill>
                  <a:schemeClr val="accent6"/>
                </a:solidFill>
                <a:latin typeface="Franklin Gothic Book"/>
              </a:rPr>
              <a:t>Still have not recovered their attendance to pre-Covid levels</a:t>
            </a:r>
            <a:endParaRPr lang="en-US" sz="2000" b="1">
              <a:solidFill>
                <a:schemeClr val="accent6"/>
              </a:solidFill>
              <a:latin typeface="Franklin Gothic Book" panose="020B0503020102020204" pitchFamily="34" charset="0"/>
            </a:endParaRPr>
          </a:p>
          <a:p>
            <a:pPr algn="ctr"/>
            <a:endParaRPr lang="en-US" sz="1400" b="1">
              <a:solidFill>
                <a:schemeClr val="accent6"/>
              </a:solidFill>
              <a:latin typeface="Franklin Gothic Book" panose="020B0503020102020204" pitchFamily="34" charset="0"/>
            </a:endParaRPr>
          </a:p>
          <a:p>
            <a:pPr algn="ctr"/>
            <a:r>
              <a:rPr lang="en-US" sz="2000" i="1">
                <a:solidFill>
                  <a:schemeClr val="accent6"/>
                </a:solidFill>
                <a:latin typeface="Franklin Gothic Book"/>
              </a:rPr>
              <a:t>Some division are affected by Covid more than others  </a:t>
            </a:r>
            <a:endParaRPr lang="en-US" i="1">
              <a:solidFill>
                <a:schemeClr val="accent6"/>
              </a:solidFill>
              <a:latin typeface="Franklin Gothic Book" panose="020B0503020102020204" pitchFamily="34" charset="0"/>
            </a:endParaRPr>
          </a:p>
        </p:txBody>
      </p:sp>
      <p:sp>
        <p:nvSpPr>
          <p:cNvPr id="29" name="TextBox 28">
            <a:extLst>
              <a:ext uri="{FF2B5EF4-FFF2-40B4-BE49-F238E27FC236}">
                <a16:creationId xmlns:a16="http://schemas.microsoft.com/office/drawing/2014/main" id="{E5809C2B-5D89-7676-9327-E5F652F2B30D}"/>
              </a:ext>
            </a:extLst>
          </p:cNvPr>
          <p:cNvSpPr txBox="1"/>
          <p:nvPr/>
        </p:nvSpPr>
        <p:spPr>
          <a:xfrm>
            <a:off x="9558989" y="3810252"/>
            <a:ext cx="2400110" cy="2277547"/>
          </a:xfrm>
          <a:prstGeom prst="rect">
            <a:avLst/>
          </a:prstGeom>
          <a:noFill/>
        </p:spPr>
        <p:txBody>
          <a:bodyPr wrap="square" lIns="91440" tIns="45720" rIns="91440" bIns="45720" anchor="t">
            <a:spAutoFit/>
          </a:bodyPr>
          <a:lstStyle/>
          <a:p>
            <a:pPr algn="ctr"/>
            <a:r>
              <a:rPr lang="en-US" sz="2000" b="1">
                <a:solidFill>
                  <a:schemeClr val="accent6"/>
                </a:solidFill>
                <a:latin typeface="Franklin Gothic Book"/>
                <a:ea typeface="Calibri" panose="020F0502020204030204" pitchFamily="34" charset="0"/>
                <a:cs typeface="Calibri"/>
              </a:rPr>
              <a:t>AL Central</a:t>
            </a:r>
            <a:r>
              <a:rPr lang="en-US">
                <a:solidFill>
                  <a:schemeClr val="accent6"/>
                </a:solidFill>
                <a:latin typeface="Franklin Gothic Book"/>
                <a:ea typeface="Calibri" panose="020F0502020204030204" pitchFamily="34" charset="0"/>
                <a:cs typeface="Calibri"/>
              </a:rPr>
              <a:t> </a:t>
            </a:r>
            <a:endParaRPr lang="en-US" sz="1800">
              <a:solidFill>
                <a:schemeClr val="accent6"/>
              </a:solidFill>
              <a:latin typeface="Franklin Gothic Book" panose="020B0503020102020204" pitchFamily="34" charset="0"/>
              <a:ea typeface="Calibri" panose="020F0502020204030204" pitchFamily="34" charset="0"/>
              <a:cs typeface="Calibri" panose="020F0502020204030204" pitchFamily="34" charset="0"/>
            </a:endParaRPr>
          </a:p>
          <a:p>
            <a:pPr algn="ctr"/>
            <a:endParaRPr lang="en-US" sz="1000">
              <a:solidFill>
                <a:schemeClr val="accent6"/>
              </a:solidFill>
              <a:latin typeface="Franklin Gothic Book" panose="020B0503020102020204" pitchFamily="34" charset="0"/>
              <a:ea typeface="Calibri" panose="020F0502020204030204" pitchFamily="34" charset="0"/>
              <a:cs typeface="Calibri" panose="020F0502020204030204" pitchFamily="34" charset="0"/>
            </a:endParaRPr>
          </a:p>
          <a:p>
            <a:pPr algn="r"/>
            <a:r>
              <a:rPr lang="en-US" sz="1400">
                <a:solidFill>
                  <a:schemeClr val="accent6"/>
                </a:solidFill>
                <a:latin typeface="Franklin Gothic Book"/>
              </a:rPr>
              <a:t>       Drop in attendance during NBA season</a:t>
            </a:r>
            <a:endParaRPr lang="en-US">
              <a:solidFill>
                <a:schemeClr val="accent6"/>
              </a:solidFill>
              <a:cs typeface="Arial"/>
            </a:endParaRPr>
          </a:p>
          <a:p>
            <a:pPr algn="ctr"/>
            <a:endParaRPr lang="en-US" sz="1200" i="1">
              <a:solidFill>
                <a:schemeClr val="accent6"/>
              </a:solidFill>
              <a:latin typeface="Franklin Gothic Book" panose="020B0503020102020204" pitchFamily="34" charset="0"/>
            </a:endParaRPr>
          </a:p>
          <a:p>
            <a:pPr algn="ctr"/>
            <a:endParaRPr lang="en-US" sz="1200" i="1">
              <a:solidFill>
                <a:schemeClr val="accent6"/>
              </a:solidFill>
              <a:latin typeface="Franklin Gothic Book" panose="020B0503020102020204" pitchFamily="34" charset="0"/>
            </a:endParaRPr>
          </a:p>
          <a:p>
            <a:pPr algn="ctr"/>
            <a:r>
              <a:rPr lang="en-US" sz="2000" i="1">
                <a:solidFill>
                  <a:schemeClr val="accent6"/>
                </a:solidFill>
                <a:latin typeface="Franklin Gothic Book"/>
              </a:rPr>
              <a:t>Only division affected by other prof sports</a:t>
            </a:r>
            <a:endParaRPr lang="en-US" i="1">
              <a:solidFill>
                <a:schemeClr val="accent6"/>
              </a:solidFill>
              <a:latin typeface="Franklin Gothic Book"/>
            </a:endParaRPr>
          </a:p>
        </p:txBody>
      </p:sp>
      <p:pic>
        <p:nvPicPr>
          <p:cNvPr id="3" name="Picture 8" descr="Map&#10;&#10;Description automatically generated">
            <a:extLst>
              <a:ext uri="{FF2B5EF4-FFF2-40B4-BE49-F238E27FC236}">
                <a16:creationId xmlns:a16="http://schemas.microsoft.com/office/drawing/2014/main" id="{9592E1AB-5DD2-D386-3B07-F61CDC0B34F2}"/>
              </a:ext>
            </a:extLst>
          </p:cNvPr>
          <p:cNvPicPr>
            <a:picLocks noChangeAspect="1"/>
          </p:cNvPicPr>
          <p:nvPr/>
        </p:nvPicPr>
        <p:blipFill>
          <a:blip r:embed="rId9"/>
          <a:stretch>
            <a:fillRect/>
          </a:stretch>
        </p:blipFill>
        <p:spPr>
          <a:xfrm>
            <a:off x="402289" y="4193579"/>
            <a:ext cx="540850" cy="340334"/>
          </a:xfrm>
          <a:prstGeom prst="rect">
            <a:avLst/>
          </a:prstGeom>
        </p:spPr>
      </p:pic>
      <p:pic>
        <p:nvPicPr>
          <p:cNvPr id="16" name="Picture 30" descr="A picture containing looking, dark, nature, distance&#10;&#10;Description automatically generated">
            <a:extLst>
              <a:ext uri="{FF2B5EF4-FFF2-40B4-BE49-F238E27FC236}">
                <a16:creationId xmlns:a16="http://schemas.microsoft.com/office/drawing/2014/main" id="{EC24386B-49E1-1A0B-A2BB-C29F81AD780A}"/>
              </a:ext>
            </a:extLst>
          </p:cNvPr>
          <p:cNvPicPr>
            <a:picLocks noChangeAspect="1"/>
          </p:cNvPicPr>
          <p:nvPr/>
        </p:nvPicPr>
        <p:blipFill>
          <a:blip r:embed="rId10"/>
          <a:stretch>
            <a:fillRect/>
          </a:stretch>
        </p:blipFill>
        <p:spPr>
          <a:xfrm rot="360000">
            <a:off x="719390" y="4230247"/>
            <a:ext cx="612187" cy="327644"/>
          </a:xfrm>
          <a:prstGeom prst="rect">
            <a:avLst/>
          </a:prstGeom>
        </p:spPr>
      </p:pic>
      <p:pic>
        <p:nvPicPr>
          <p:cNvPr id="31" name="Picture 32" descr="A picture containing dark, lit, silhouette&#10;&#10;Description automatically generated">
            <a:extLst>
              <a:ext uri="{FF2B5EF4-FFF2-40B4-BE49-F238E27FC236}">
                <a16:creationId xmlns:a16="http://schemas.microsoft.com/office/drawing/2014/main" id="{51E759D3-FC31-5392-5D64-5A4BB5A0B24F}"/>
              </a:ext>
            </a:extLst>
          </p:cNvPr>
          <p:cNvPicPr>
            <a:picLocks noChangeAspect="1"/>
          </p:cNvPicPr>
          <p:nvPr/>
        </p:nvPicPr>
        <p:blipFill>
          <a:blip r:embed="rId11"/>
          <a:stretch>
            <a:fillRect/>
          </a:stretch>
        </p:blipFill>
        <p:spPr>
          <a:xfrm>
            <a:off x="1299355" y="4196812"/>
            <a:ext cx="385210" cy="346672"/>
          </a:xfrm>
          <a:prstGeom prst="rect">
            <a:avLst/>
          </a:prstGeom>
        </p:spPr>
      </p:pic>
      <p:pic>
        <p:nvPicPr>
          <p:cNvPr id="33" name="Picture 33" descr="A picture containing dark&#10;&#10;Description automatically generated">
            <a:extLst>
              <a:ext uri="{FF2B5EF4-FFF2-40B4-BE49-F238E27FC236}">
                <a16:creationId xmlns:a16="http://schemas.microsoft.com/office/drawing/2014/main" id="{99752F38-2A78-15B2-FD26-6B734F68F072}"/>
              </a:ext>
            </a:extLst>
          </p:cNvPr>
          <p:cNvPicPr>
            <a:picLocks noChangeAspect="1"/>
          </p:cNvPicPr>
          <p:nvPr/>
        </p:nvPicPr>
        <p:blipFill>
          <a:blip r:embed="rId12"/>
          <a:stretch>
            <a:fillRect/>
          </a:stretch>
        </p:blipFill>
        <p:spPr>
          <a:xfrm rot="420000">
            <a:off x="1642204" y="4233044"/>
            <a:ext cx="696492" cy="347099"/>
          </a:xfrm>
          <a:prstGeom prst="rect">
            <a:avLst/>
          </a:prstGeom>
        </p:spPr>
      </p:pic>
      <p:pic>
        <p:nvPicPr>
          <p:cNvPr id="34" name="Picture 34" descr="Icon&#10;&#10;Description automatically generated">
            <a:extLst>
              <a:ext uri="{FF2B5EF4-FFF2-40B4-BE49-F238E27FC236}">
                <a16:creationId xmlns:a16="http://schemas.microsoft.com/office/drawing/2014/main" id="{784EE244-B146-7CEE-FE48-A250D4350909}"/>
              </a:ext>
            </a:extLst>
          </p:cNvPr>
          <p:cNvPicPr>
            <a:picLocks noChangeAspect="1"/>
          </p:cNvPicPr>
          <p:nvPr/>
        </p:nvPicPr>
        <p:blipFill>
          <a:blip r:embed="rId13"/>
          <a:stretch>
            <a:fillRect/>
          </a:stretch>
        </p:blipFill>
        <p:spPr>
          <a:xfrm>
            <a:off x="2252001" y="4236557"/>
            <a:ext cx="414213" cy="340075"/>
          </a:xfrm>
          <a:prstGeom prst="rect">
            <a:avLst/>
          </a:prstGeom>
        </p:spPr>
      </p:pic>
      <p:sp>
        <p:nvSpPr>
          <p:cNvPr id="40" name="Flowchart: Off-page Connector 39">
            <a:extLst>
              <a:ext uri="{FF2B5EF4-FFF2-40B4-BE49-F238E27FC236}">
                <a16:creationId xmlns:a16="http://schemas.microsoft.com/office/drawing/2014/main" id="{44A146FE-F0C2-E3A9-14DE-0AC65D6D5EF3}"/>
              </a:ext>
            </a:extLst>
          </p:cNvPr>
          <p:cNvSpPr/>
          <p:nvPr/>
        </p:nvSpPr>
        <p:spPr>
          <a:xfrm flipV="1">
            <a:off x="429317" y="4889362"/>
            <a:ext cx="488022" cy="599328"/>
          </a:xfrm>
          <a:prstGeom prst="flowChartOffpageConnector">
            <a:avLst/>
          </a:prstGeom>
          <a:solidFill>
            <a:schemeClr val="accent6"/>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41" name="TextBox 40">
            <a:extLst>
              <a:ext uri="{FF2B5EF4-FFF2-40B4-BE49-F238E27FC236}">
                <a16:creationId xmlns:a16="http://schemas.microsoft.com/office/drawing/2014/main" id="{18B18356-F470-5E1A-E571-C6FF94C16853}"/>
              </a:ext>
            </a:extLst>
          </p:cNvPr>
          <p:cNvSpPr txBox="1"/>
          <p:nvPr/>
        </p:nvSpPr>
        <p:spPr>
          <a:xfrm>
            <a:off x="335138" y="5060599"/>
            <a:ext cx="67124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FDFAF6"/>
                </a:solidFill>
                <a:latin typeface="Franklin Gothic Book" panose="020B0503020102020204" pitchFamily="34" charset="0"/>
                <a:cs typeface="Arial"/>
              </a:rPr>
              <a:t>12%</a:t>
            </a:r>
            <a:endParaRPr lang="en-US" sz="1600">
              <a:solidFill>
                <a:srgbClr val="FDFAF6"/>
              </a:solidFill>
              <a:latin typeface="Franklin Gothic Book" panose="020B0503020102020204" pitchFamily="34" charset="0"/>
            </a:endParaRPr>
          </a:p>
        </p:txBody>
      </p:sp>
      <p:sp>
        <p:nvSpPr>
          <p:cNvPr id="42" name="Flowchart: Off-page Connector 41">
            <a:extLst>
              <a:ext uri="{FF2B5EF4-FFF2-40B4-BE49-F238E27FC236}">
                <a16:creationId xmlns:a16="http://schemas.microsoft.com/office/drawing/2014/main" id="{E807B278-3B7F-EBA8-98F2-58B5290AA3DF}"/>
              </a:ext>
            </a:extLst>
          </p:cNvPr>
          <p:cNvSpPr/>
          <p:nvPr/>
        </p:nvSpPr>
        <p:spPr>
          <a:xfrm flipV="1">
            <a:off x="2482355" y="4889362"/>
            <a:ext cx="488022" cy="599328"/>
          </a:xfrm>
          <a:prstGeom prst="flowChartOffpageConnector">
            <a:avLst/>
          </a:prstGeom>
          <a:solidFill>
            <a:schemeClr val="accent6"/>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43" name="TextBox 42">
            <a:extLst>
              <a:ext uri="{FF2B5EF4-FFF2-40B4-BE49-F238E27FC236}">
                <a16:creationId xmlns:a16="http://schemas.microsoft.com/office/drawing/2014/main" id="{8102FF6B-32DE-78F0-4336-9E43280112E6}"/>
              </a:ext>
            </a:extLst>
          </p:cNvPr>
          <p:cNvSpPr txBox="1"/>
          <p:nvPr/>
        </p:nvSpPr>
        <p:spPr>
          <a:xfrm>
            <a:off x="2388176" y="5060599"/>
            <a:ext cx="67124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FDFAF6"/>
                </a:solidFill>
                <a:latin typeface="Franklin Gothic Book" panose="020B0503020102020204" pitchFamily="34" charset="0"/>
                <a:cs typeface="Arial"/>
              </a:rPr>
              <a:t>4%</a:t>
            </a:r>
            <a:endParaRPr lang="en-US" sz="1600">
              <a:solidFill>
                <a:srgbClr val="FDFAF6"/>
              </a:solidFill>
              <a:latin typeface="Franklin Gothic Book" panose="020B0503020102020204" pitchFamily="34" charset="0"/>
            </a:endParaRPr>
          </a:p>
        </p:txBody>
      </p:sp>
      <p:sp>
        <p:nvSpPr>
          <p:cNvPr id="46" name="Flowchart: Off-page Connector 45">
            <a:extLst>
              <a:ext uri="{FF2B5EF4-FFF2-40B4-BE49-F238E27FC236}">
                <a16:creationId xmlns:a16="http://schemas.microsoft.com/office/drawing/2014/main" id="{0F16247A-8FDA-F5A8-A200-D1B015937ACD}"/>
              </a:ext>
            </a:extLst>
          </p:cNvPr>
          <p:cNvSpPr/>
          <p:nvPr/>
        </p:nvSpPr>
        <p:spPr>
          <a:xfrm>
            <a:off x="9653114" y="4260434"/>
            <a:ext cx="702066" cy="753438"/>
          </a:xfrm>
          <a:prstGeom prst="flowChartOffpageConnector">
            <a:avLst/>
          </a:prstGeom>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Franklin Gothic Book" panose="020B0503020102020204" pitchFamily="34" charset="0"/>
                <a:cs typeface="Arial"/>
              </a:rPr>
              <a:t>-6.5%</a:t>
            </a:r>
            <a:endParaRPr lang="en-US" sz="1600" b="1">
              <a:latin typeface="Franklin Gothic Book" panose="020B0503020102020204" pitchFamily="34" charset="0"/>
            </a:endParaRPr>
          </a:p>
        </p:txBody>
      </p:sp>
    </p:spTree>
    <p:extLst>
      <p:ext uri="{BB962C8B-B14F-4D97-AF65-F5344CB8AC3E}">
        <p14:creationId xmlns:p14="http://schemas.microsoft.com/office/powerpoint/2010/main" val="2346805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30" grpId="0" animBg="1"/>
      <p:bldP spid="8" grpId="0"/>
      <p:bldP spid="11" grpId="0"/>
      <p:bldP spid="17" grpId="0"/>
      <p:bldP spid="29" grpId="0"/>
      <p:bldP spid="40" grpId="0" animBg="1"/>
      <p:bldP spid="41" grpId="0"/>
      <p:bldP spid="42" grpId="0" animBg="1"/>
      <p:bldP spid="43" grpId="0"/>
      <p:bldP spid="4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latin typeface="Franklin Gothic Book" panose="020B0503020102020204" pitchFamily="34" charset="0"/>
                <a:ea typeface="Calibri" panose="020F0502020204030204" pitchFamily="34" charset="0"/>
                <a:cs typeface="Calibri" panose="020F0502020204030204" pitchFamily="34" charset="0"/>
              </a:rPr>
              <a:pPr/>
              <a:t>8</a:t>
            </a:fld>
            <a:endParaRPr lang="en-US">
              <a:latin typeface="Franklin Gothic Book" panose="020B0503020102020204" pitchFamily="34" charset="0"/>
              <a:ea typeface="Calibri" panose="020F0502020204030204" pitchFamily="34" charset="0"/>
              <a:cs typeface="Calibri" panose="020F0502020204030204" pitchFamily="34" charset="0"/>
            </a:endParaRPr>
          </a:p>
        </p:txBody>
      </p:sp>
      <p:sp>
        <p:nvSpPr>
          <p:cNvPr id="2" name="Title 6">
            <a:extLst>
              <a:ext uri="{FF2B5EF4-FFF2-40B4-BE49-F238E27FC236}">
                <a16:creationId xmlns:a16="http://schemas.microsoft.com/office/drawing/2014/main" id="{4AE4CFB2-0D22-6A44-2BBC-40130D9FA798}"/>
              </a:ext>
            </a:extLst>
          </p:cNvPr>
          <p:cNvSpPr>
            <a:spLocks noGrp="1"/>
          </p:cNvSpPr>
          <p:nvPr>
            <p:ph type="title"/>
          </p:nvPr>
        </p:nvSpPr>
        <p:spPr>
          <a:xfrm>
            <a:off x="1823073" y="557907"/>
            <a:ext cx="9665711" cy="790448"/>
          </a:xfrm>
        </p:spPr>
        <p:txBody>
          <a:bodyPr anchor="ctr">
            <a:normAutofit/>
          </a:bodyPr>
          <a:lstStyle/>
          <a:p>
            <a:pPr algn="l"/>
            <a:r>
              <a:rPr lang="en-US" sz="3200">
                <a:latin typeface="Franklin Gothic Book" panose="020B0503020102020204" pitchFamily="34" charset="0"/>
              </a:rPr>
              <a:t>Factors affecting Baseball Attendance over the years </a:t>
            </a:r>
            <a:endParaRPr lang="en-US" sz="3200" cap="none">
              <a:latin typeface="Franklin Gothic Book" panose="020B0503020102020204" pitchFamily="34" charset="0"/>
            </a:endParaRPr>
          </a:p>
        </p:txBody>
      </p:sp>
      <p:grpSp>
        <p:nvGrpSpPr>
          <p:cNvPr id="13" name="Group 12">
            <a:extLst>
              <a:ext uri="{FF2B5EF4-FFF2-40B4-BE49-F238E27FC236}">
                <a16:creationId xmlns:a16="http://schemas.microsoft.com/office/drawing/2014/main" id="{A933218E-E2CE-68D5-88A1-D4A099EC4F97}"/>
              </a:ext>
            </a:extLst>
          </p:cNvPr>
          <p:cNvGrpSpPr/>
          <p:nvPr/>
        </p:nvGrpSpPr>
        <p:grpSpPr>
          <a:xfrm>
            <a:off x="7000144" y="1574412"/>
            <a:ext cx="91440" cy="1349488"/>
            <a:chOff x="7007463" y="1659324"/>
            <a:chExt cx="91440" cy="1349488"/>
          </a:xfrm>
        </p:grpSpPr>
        <p:cxnSp>
          <p:nvCxnSpPr>
            <p:cNvPr id="14" name="Straight Connector 13">
              <a:extLst>
                <a:ext uri="{FF2B5EF4-FFF2-40B4-BE49-F238E27FC236}">
                  <a16:creationId xmlns:a16="http://schemas.microsoft.com/office/drawing/2014/main" id="{CC715238-7884-9CDE-37BA-160BDFB82EE7}"/>
                </a:ext>
              </a:extLst>
            </p:cNvPr>
            <p:cNvCxnSpPr>
              <a:cxnSpLocks/>
            </p:cNvCxnSpPr>
            <p:nvPr/>
          </p:nvCxnSpPr>
          <p:spPr>
            <a:xfrm>
              <a:off x="7055030" y="1742449"/>
              <a:ext cx="0" cy="1251189"/>
            </a:xfrm>
            <a:prstGeom prst="line">
              <a:avLst/>
            </a:prstGeom>
            <a:ln w="19050">
              <a:solidFill>
                <a:srgbClr val="AEABAB"/>
              </a:solidFill>
              <a:prstDash val="soli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E4B472C-A359-62F7-C6D6-79B93B33C9AF}"/>
                </a:ext>
              </a:extLst>
            </p:cNvPr>
            <p:cNvSpPr/>
            <p:nvPr/>
          </p:nvSpPr>
          <p:spPr>
            <a:xfrm>
              <a:off x="7007463" y="1659324"/>
              <a:ext cx="91440" cy="91440"/>
            </a:xfrm>
            <a:prstGeom prst="ellipse">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20" name="Oval 19">
              <a:extLst>
                <a:ext uri="{FF2B5EF4-FFF2-40B4-BE49-F238E27FC236}">
                  <a16:creationId xmlns:a16="http://schemas.microsoft.com/office/drawing/2014/main" id="{C0B678B3-9B8F-CA71-E4E1-FE606D28A3A8}"/>
                </a:ext>
              </a:extLst>
            </p:cNvPr>
            <p:cNvSpPr/>
            <p:nvPr/>
          </p:nvSpPr>
          <p:spPr>
            <a:xfrm>
              <a:off x="7007463" y="2917372"/>
              <a:ext cx="91440" cy="91440"/>
            </a:xfrm>
            <a:prstGeom prst="ellipse">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grpSp>
      <p:pic>
        <p:nvPicPr>
          <p:cNvPr id="3" name="Picture 2" descr="Logo&#10;&#10;Description automatically generated">
            <a:extLst>
              <a:ext uri="{FF2B5EF4-FFF2-40B4-BE49-F238E27FC236}">
                <a16:creationId xmlns:a16="http://schemas.microsoft.com/office/drawing/2014/main" id="{2C28DA09-84FE-E2CC-6A45-2CC04358EC2B}"/>
              </a:ext>
            </a:extLst>
          </p:cNvPr>
          <p:cNvPicPr>
            <a:picLocks noChangeAspect="1"/>
          </p:cNvPicPr>
          <p:nvPr/>
        </p:nvPicPr>
        <p:blipFill>
          <a:blip r:embed="rId3"/>
          <a:stretch>
            <a:fillRect/>
          </a:stretch>
        </p:blipFill>
        <p:spPr>
          <a:xfrm>
            <a:off x="7892145" y="1574352"/>
            <a:ext cx="2467255" cy="1334374"/>
          </a:xfrm>
          <a:prstGeom prst="rect">
            <a:avLst/>
          </a:prstGeom>
        </p:spPr>
      </p:pic>
      <p:sp>
        <p:nvSpPr>
          <p:cNvPr id="4" name="Rectangle 3">
            <a:extLst>
              <a:ext uri="{FF2B5EF4-FFF2-40B4-BE49-F238E27FC236}">
                <a16:creationId xmlns:a16="http://schemas.microsoft.com/office/drawing/2014/main" id="{19C78322-722D-3BFA-FD5B-04F2CA25DAB9}"/>
              </a:ext>
            </a:extLst>
          </p:cNvPr>
          <p:cNvSpPr/>
          <p:nvPr/>
        </p:nvSpPr>
        <p:spPr>
          <a:xfrm>
            <a:off x="853221" y="1845914"/>
            <a:ext cx="5243125" cy="940826"/>
          </a:xfrm>
          <a:prstGeom prst="rect">
            <a:avLst/>
          </a:prstGeom>
          <a:noFill/>
          <a:ln>
            <a:solidFill>
              <a:srgbClr val="B9975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5" name="Rectangle 4">
            <a:extLst>
              <a:ext uri="{FF2B5EF4-FFF2-40B4-BE49-F238E27FC236}">
                <a16:creationId xmlns:a16="http://schemas.microsoft.com/office/drawing/2014/main" id="{A5616B13-0BD4-9368-DE2F-29F155949334}"/>
              </a:ext>
            </a:extLst>
          </p:cNvPr>
          <p:cNvSpPr/>
          <p:nvPr/>
        </p:nvSpPr>
        <p:spPr>
          <a:xfrm>
            <a:off x="853221" y="1574412"/>
            <a:ext cx="2262853" cy="405113"/>
          </a:xfrm>
          <a:prstGeom prst="rect">
            <a:avLst/>
          </a:prstGeom>
          <a:solidFill>
            <a:srgbClr val="B9975B"/>
          </a:solidFill>
          <a:ln>
            <a:solidFill>
              <a:srgbClr val="B99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Franklin Gothic Book" panose="020B0503020102020204" pitchFamily="34" charset="0"/>
                <a:ea typeface="Calibri" panose="020F0502020204030204" pitchFamily="34" charset="0"/>
                <a:cs typeface="Calibri" panose="020F0502020204030204" pitchFamily="34" charset="0"/>
              </a:rPr>
              <a:t>Our Solution</a:t>
            </a:r>
          </a:p>
        </p:txBody>
      </p:sp>
      <p:sp>
        <p:nvSpPr>
          <p:cNvPr id="6" name="Rectangle: Rounded Corners 5">
            <a:extLst>
              <a:ext uri="{FF2B5EF4-FFF2-40B4-BE49-F238E27FC236}">
                <a16:creationId xmlns:a16="http://schemas.microsoft.com/office/drawing/2014/main" id="{CE4DC8F6-3A49-0433-3A9E-927DFCC4EB63}"/>
              </a:ext>
            </a:extLst>
          </p:cNvPr>
          <p:cNvSpPr/>
          <p:nvPr/>
        </p:nvSpPr>
        <p:spPr>
          <a:xfrm>
            <a:off x="1045717" y="2138271"/>
            <a:ext cx="2262853" cy="486137"/>
          </a:xfrm>
          <a:prstGeom prst="round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Franklin Gothic Book" panose="020B0503020102020204" pitchFamily="34" charset="0"/>
                <a:ea typeface="Calibri" panose="020F0502020204030204" pitchFamily="34" charset="0"/>
                <a:cs typeface="Calibri" panose="020F0502020204030204" pitchFamily="34" charset="0"/>
              </a:rPr>
              <a:t>Interpretability</a:t>
            </a:r>
          </a:p>
        </p:txBody>
      </p:sp>
      <p:sp>
        <p:nvSpPr>
          <p:cNvPr id="10" name="Rectangle: Rounded Corners 9">
            <a:extLst>
              <a:ext uri="{FF2B5EF4-FFF2-40B4-BE49-F238E27FC236}">
                <a16:creationId xmlns:a16="http://schemas.microsoft.com/office/drawing/2014/main" id="{C5E45E2E-A87A-0411-49E4-6E9EBAEBBB73}"/>
              </a:ext>
            </a:extLst>
          </p:cNvPr>
          <p:cNvSpPr/>
          <p:nvPr/>
        </p:nvSpPr>
        <p:spPr>
          <a:xfrm>
            <a:off x="3636516" y="2138271"/>
            <a:ext cx="2262853" cy="486137"/>
          </a:xfrm>
          <a:prstGeom prst="roundRect">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Franklin Gothic Book" panose="020B0503020102020204" pitchFamily="34" charset="0"/>
                <a:ea typeface="Calibri" panose="020F0502020204030204" pitchFamily="34" charset="0"/>
                <a:cs typeface="Calibri" panose="020F0502020204030204" pitchFamily="34" charset="0"/>
              </a:rPr>
              <a:t>Predictive</a:t>
            </a:r>
          </a:p>
        </p:txBody>
      </p:sp>
      <p:cxnSp>
        <p:nvCxnSpPr>
          <p:cNvPr id="16" name="Straight Connector 15">
            <a:extLst>
              <a:ext uri="{FF2B5EF4-FFF2-40B4-BE49-F238E27FC236}">
                <a16:creationId xmlns:a16="http://schemas.microsoft.com/office/drawing/2014/main" id="{F8F85B4E-8D04-8F5B-8FC0-E324F18CAD41}"/>
              </a:ext>
            </a:extLst>
          </p:cNvPr>
          <p:cNvCxnSpPr>
            <a:cxnSpLocks/>
          </p:cNvCxnSpPr>
          <p:nvPr/>
        </p:nvCxnSpPr>
        <p:spPr>
          <a:xfrm>
            <a:off x="6096000" y="3635942"/>
            <a:ext cx="0" cy="2819294"/>
          </a:xfrm>
          <a:prstGeom prst="line">
            <a:avLst/>
          </a:prstGeom>
          <a:ln w="38100">
            <a:solidFill>
              <a:srgbClr val="AEABAB"/>
            </a:solidFill>
            <a:prstDash val="soli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5BF40C8-A259-2C62-BC25-90C80DCACAAE}"/>
              </a:ext>
            </a:extLst>
          </p:cNvPr>
          <p:cNvSpPr/>
          <p:nvPr/>
        </p:nvSpPr>
        <p:spPr>
          <a:xfrm>
            <a:off x="2817659" y="3483539"/>
            <a:ext cx="1384917" cy="356588"/>
          </a:xfrm>
          <a:prstGeom prst="rect">
            <a:avLst/>
          </a:prstGeom>
          <a:noFill/>
          <a:ln>
            <a:solidFill>
              <a:srgbClr val="B9975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9975B"/>
                </a:solidFill>
                <a:latin typeface="Franklin Gothic Book" panose="020B0503020102020204" pitchFamily="34" charset="0"/>
              </a:rPr>
              <a:t>2007</a:t>
            </a:r>
          </a:p>
        </p:txBody>
      </p:sp>
      <p:sp>
        <p:nvSpPr>
          <p:cNvPr id="12" name="Rectangle 11">
            <a:extLst>
              <a:ext uri="{FF2B5EF4-FFF2-40B4-BE49-F238E27FC236}">
                <a16:creationId xmlns:a16="http://schemas.microsoft.com/office/drawing/2014/main" id="{613F7AC9-11C7-1891-99B3-2E023D1E2F61}"/>
              </a:ext>
            </a:extLst>
          </p:cNvPr>
          <p:cNvSpPr/>
          <p:nvPr/>
        </p:nvSpPr>
        <p:spPr>
          <a:xfrm>
            <a:off x="7989425" y="3483539"/>
            <a:ext cx="1384917" cy="356588"/>
          </a:xfrm>
          <a:prstGeom prst="rect">
            <a:avLst/>
          </a:prstGeom>
          <a:noFill/>
          <a:ln>
            <a:solidFill>
              <a:srgbClr val="002B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2B5C"/>
                </a:solidFill>
                <a:latin typeface="Franklin Gothic Book" panose="020B0503020102020204" pitchFamily="34" charset="0"/>
              </a:rPr>
              <a:t>2022</a:t>
            </a:r>
          </a:p>
        </p:txBody>
      </p:sp>
      <p:sp>
        <p:nvSpPr>
          <p:cNvPr id="21" name="Rectangle 20">
            <a:extLst>
              <a:ext uri="{FF2B5EF4-FFF2-40B4-BE49-F238E27FC236}">
                <a16:creationId xmlns:a16="http://schemas.microsoft.com/office/drawing/2014/main" id="{6A964CF2-BEC3-F896-735F-DADB8D011A88}"/>
              </a:ext>
            </a:extLst>
          </p:cNvPr>
          <p:cNvSpPr/>
          <p:nvPr/>
        </p:nvSpPr>
        <p:spPr>
          <a:xfrm>
            <a:off x="6080219" y="4038603"/>
            <a:ext cx="706233" cy="328640"/>
          </a:xfrm>
          <a:prstGeom prst="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rPr>
              <a:t>+3%</a:t>
            </a:r>
          </a:p>
        </p:txBody>
      </p:sp>
      <p:sp>
        <p:nvSpPr>
          <p:cNvPr id="23" name="Rectangle 22">
            <a:extLst>
              <a:ext uri="{FF2B5EF4-FFF2-40B4-BE49-F238E27FC236}">
                <a16:creationId xmlns:a16="http://schemas.microsoft.com/office/drawing/2014/main" id="{86A7EB55-65E6-4513-D66E-FF010934B28F}"/>
              </a:ext>
            </a:extLst>
          </p:cNvPr>
          <p:cNvSpPr/>
          <p:nvPr/>
        </p:nvSpPr>
        <p:spPr>
          <a:xfrm>
            <a:off x="6830328" y="4038603"/>
            <a:ext cx="1384917" cy="356588"/>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B5C"/>
                </a:solidFill>
                <a:latin typeface="Franklin Gothic Book" panose="020B0503020102020204" pitchFamily="34" charset="0"/>
              </a:rPr>
              <a:t>Day Games</a:t>
            </a:r>
          </a:p>
        </p:txBody>
      </p:sp>
      <p:sp>
        <p:nvSpPr>
          <p:cNvPr id="24" name="Rectangle 23">
            <a:extLst>
              <a:ext uri="{FF2B5EF4-FFF2-40B4-BE49-F238E27FC236}">
                <a16:creationId xmlns:a16="http://schemas.microsoft.com/office/drawing/2014/main" id="{D68EB97B-1538-CDD1-9E96-9C51DC665B10}"/>
              </a:ext>
            </a:extLst>
          </p:cNvPr>
          <p:cNvSpPr/>
          <p:nvPr/>
        </p:nvSpPr>
        <p:spPr>
          <a:xfrm>
            <a:off x="6080220" y="4566415"/>
            <a:ext cx="266154" cy="326572"/>
          </a:xfrm>
          <a:prstGeom prst="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8" name="TextBox 7">
            <a:extLst>
              <a:ext uri="{FF2B5EF4-FFF2-40B4-BE49-F238E27FC236}">
                <a16:creationId xmlns:a16="http://schemas.microsoft.com/office/drawing/2014/main" id="{DBEE255A-C50B-7C7A-D255-E3CB55F3B055}"/>
              </a:ext>
            </a:extLst>
          </p:cNvPr>
          <p:cNvSpPr txBox="1"/>
          <p:nvPr/>
        </p:nvSpPr>
        <p:spPr>
          <a:xfrm>
            <a:off x="6201507" y="4558171"/>
            <a:ext cx="777562" cy="375120"/>
          </a:xfrm>
          <a:prstGeom prst="rect">
            <a:avLst/>
          </a:prstGeom>
          <a:noFill/>
        </p:spPr>
        <p:txBody>
          <a:bodyPr wrap="square">
            <a:spAutoFit/>
          </a:bodyPr>
          <a:lstStyle/>
          <a:p>
            <a:pPr algn="ctr"/>
            <a:r>
              <a:rPr lang="en-US" b="1">
                <a:solidFill>
                  <a:srgbClr val="002B5C"/>
                </a:solidFill>
                <a:latin typeface="Franklin Gothic Book" panose="020B0503020102020204" pitchFamily="34" charset="0"/>
              </a:rPr>
              <a:t>+1%</a:t>
            </a:r>
          </a:p>
        </p:txBody>
      </p:sp>
      <p:sp>
        <p:nvSpPr>
          <p:cNvPr id="11" name="Rectangle 10">
            <a:extLst>
              <a:ext uri="{FF2B5EF4-FFF2-40B4-BE49-F238E27FC236}">
                <a16:creationId xmlns:a16="http://schemas.microsoft.com/office/drawing/2014/main" id="{1A248BEE-E7B4-E2C1-41BF-8F402C4D7C1A}"/>
              </a:ext>
            </a:extLst>
          </p:cNvPr>
          <p:cNvSpPr/>
          <p:nvPr/>
        </p:nvSpPr>
        <p:spPr>
          <a:xfrm>
            <a:off x="6669141" y="4558171"/>
            <a:ext cx="2205143" cy="326572"/>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B5C"/>
                </a:solidFill>
                <a:latin typeface="Franklin Gothic Book" panose="020B0503020102020204" pitchFamily="34" charset="0"/>
              </a:rPr>
              <a:t>Weekend Games</a:t>
            </a:r>
          </a:p>
        </p:txBody>
      </p:sp>
      <p:sp>
        <p:nvSpPr>
          <p:cNvPr id="17" name="Rectangle 16">
            <a:extLst>
              <a:ext uri="{FF2B5EF4-FFF2-40B4-BE49-F238E27FC236}">
                <a16:creationId xmlns:a16="http://schemas.microsoft.com/office/drawing/2014/main" id="{0C590AC1-F957-F00D-B417-451C5D6E07CF}"/>
              </a:ext>
            </a:extLst>
          </p:cNvPr>
          <p:cNvSpPr/>
          <p:nvPr/>
        </p:nvSpPr>
        <p:spPr>
          <a:xfrm>
            <a:off x="5373986" y="4969600"/>
            <a:ext cx="706233" cy="326572"/>
          </a:xfrm>
          <a:prstGeom prst="rect">
            <a:avLst/>
          </a:prstGeom>
          <a:solidFill>
            <a:srgbClr val="B9975B"/>
          </a:solidFill>
          <a:ln>
            <a:solidFill>
              <a:srgbClr val="B99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Franklin Gothic Book" panose="020B0503020102020204" pitchFamily="34" charset="0"/>
              </a:rPr>
              <a:t>-3%</a:t>
            </a:r>
          </a:p>
        </p:txBody>
      </p:sp>
      <p:sp>
        <p:nvSpPr>
          <p:cNvPr id="18" name="Rectangle 17">
            <a:extLst>
              <a:ext uri="{FF2B5EF4-FFF2-40B4-BE49-F238E27FC236}">
                <a16:creationId xmlns:a16="http://schemas.microsoft.com/office/drawing/2014/main" id="{0A4A3C5A-8A52-C05C-1D08-8D8F6000E32D}"/>
              </a:ext>
            </a:extLst>
          </p:cNvPr>
          <p:cNvSpPr/>
          <p:nvPr/>
        </p:nvSpPr>
        <p:spPr>
          <a:xfrm>
            <a:off x="6091734" y="5509638"/>
            <a:ext cx="3618317" cy="375120"/>
          </a:xfrm>
          <a:prstGeom prst="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atin typeface="Franklin Gothic Book" panose="020B0503020102020204" pitchFamily="34" charset="0"/>
              </a:rPr>
              <a:t>Visiting Teams NYA, SEA</a:t>
            </a:r>
          </a:p>
        </p:txBody>
      </p:sp>
      <p:sp>
        <p:nvSpPr>
          <p:cNvPr id="19" name="Rectangle 18">
            <a:extLst>
              <a:ext uri="{FF2B5EF4-FFF2-40B4-BE49-F238E27FC236}">
                <a16:creationId xmlns:a16="http://schemas.microsoft.com/office/drawing/2014/main" id="{B6871AE2-C3F3-61E7-39E2-FD97EA865BBB}"/>
              </a:ext>
            </a:extLst>
          </p:cNvPr>
          <p:cNvSpPr/>
          <p:nvPr/>
        </p:nvSpPr>
        <p:spPr>
          <a:xfrm>
            <a:off x="3047315" y="5997450"/>
            <a:ext cx="3032904" cy="356588"/>
          </a:xfrm>
          <a:prstGeom prst="rect">
            <a:avLst/>
          </a:prstGeom>
          <a:solidFill>
            <a:srgbClr val="B9975B"/>
          </a:solidFill>
          <a:ln>
            <a:solidFill>
              <a:srgbClr val="B99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atin typeface="Franklin Gothic Book" panose="020B0503020102020204" pitchFamily="34" charset="0"/>
              </a:rPr>
              <a:t>Visiting Teams PIT, BOS</a:t>
            </a:r>
          </a:p>
        </p:txBody>
      </p:sp>
      <p:sp>
        <p:nvSpPr>
          <p:cNvPr id="25" name="TextBox 24">
            <a:extLst>
              <a:ext uri="{FF2B5EF4-FFF2-40B4-BE49-F238E27FC236}">
                <a16:creationId xmlns:a16="http://schemas.microsoft.com/office/drawing/2014/main" id="{C2896E38-041D-E1A1-0FE9-A62819CCB35F}"/>
              </a:ext>
            </a:extLst>
          </p:cNvPr>
          <p:cNvSpPr txBox="1"/>
          <p:nvPr/>
        </p:nvSpPr>
        <p:spPr>
          <a:xfrm>
            <a:off x="5416171" y="5990329"/>
            <a:ext cx="785333" cy="369332"/>
          </a:xfrm>
          <a:prstGeom prst="rect">
            <a:avLst/>
          </a:prstGeom>
          <a:noFill/>
        </p:spPr>
        <p:txBody>
          <a:bodyPr wrap="square">
            <a:spAutoFit/>
          </a:bodyPr>
          <a:lstStyle/>
          <a:p>
            <a:r>
              <a:rPr lang="en-US" b="1">
                <a:solidFill>
                  <a:schemeClr val="bg1"/>
                </a:solidFill>
                <a:latin typeface="Franklin Gothic Book" panose="020B0503020102020204" pitchFamily="34" charset="0"/>
              </a:rPr>
              <a:t>-10% </a:t>
            </a:r>
            <a:endParaRPr lang="en-US" b="1">
              <a:solidFill>
                <a:schemeClr val="bg1"/>
              </a:solidFill>
            </a:endParaRPr>
          </a:p>
        </p:txBody>
      </p:sp>
      <p:sp>
        <p:nvSpPr>
          <p:cNvPr id="27" name="TextBox 26">
            <a:extLst>
              <a:ext uri="{FF2B5EF4-FFF2-40B4-BE49-F238E27FC236}">
                <a16:creationId xmlns:a16="http://schemas.microsoft.com/office/drawing/2014/main" id="{237A84DE-DCFE-BC64-6702-674BA54C5DB9}"/>
              </a:ext>
            </a:extLst>
          </p:cNvPr>
          <p:cNvSpPr txBox="1"/>
          <p:nvPr/>
        </p:nvSpPr>
        <p:spPr>
          <a:xfrm>
            <a:off x="6112249" y="5515461"/>
            <a:ext cx="910364" cy="372948"/>
          </a:xfrm>
          <a:prstGeom prst="rect">
            <a:avLst/>
          </a:prstGeom>
          <a:noFill/>
        </p:spPr>
        <p:txBody>
          <a:bodyPr wrap="square">
            <a:spAutoFit/>
          </a:bodyPr>
          <a:lstStyle/>
          <a:p>
            <a:r>
              <a:rPr lang="en-US" b="1">
                <a:solidFill>
                  <a:schemeClr val="bg1"/>
                </a:solidFill>
                <a:latin typeface="Franklin Gothic Book" panose="020B0503020102020204" pitchFamily="34" charset="0"/>
              </a:rPr>
              <a:t>+16% </a:t>
            </a:r>
            <a:endParaRPr lang="en-US" b="1">
              <a:solidFill>
                <a:schemeClr val="bg1"/>
              </a:solidFill>
            </a:endParaRPr>
          </a:p>
        </p:txBody>
      </p:sp>
      <p:sp>
        <p:nvSpPr>
          <p:cNvPr id="29" name="Rectangle 28">
            <a:extLst>
              <a:ext uri="{FF2B5EF4-FFF2-40B4-BE49-F238E27FC236}">
                <a16:creationId xmlns:a16="http://schemas.microsoft.com/office/drawing/2014/main" id="{2B0EA296-EEF3-1F57-1CD5-B7E017D41B9E}"/>
              </a:ext>
            </a:extLst>
          </p:cNvPr>
          <p:cNvSpPr/>
          <p:nvPr/>
        </p:nvSpPr>
        <p:spPr>
          <a:xfrm>
            <a:off x="3491953" y="4971547"/>
            <a:ext cx="2205143" cy="326572"/>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rgbClr val="002B5C"/>
                </a:solidFill>
                <a:latin typeface="Franklin Gothic Book" panose="020B0503020102020204" pitchFamily="34" charset="0"/>
              </a:rPr>
              <a:t>Weekday Games</a:t>
            </a:r>
          </a:p>
        </p:txBody>
      </p:sp>
      <p:sp>
        <p:nvSpPr>
          <p:cNvPr id="31" name="Rectangle 30">
            <a:extLst>
              <a:ext uri="{FF2B5EF4-FFF2-40B4-BE49-F238E27FC236}">
                <a16:creationId xmlns:a16="http://schemas.microsoft.com/office/drawing/2014/main" id="{C4E49CA1-D1FD-A048-DEE4-F24FD6FBB2B1}"/>
              </a:ext>
            </a:extLst>
          </p:cNvPr>
          <p:cNvSpPr/>
          <p:nvPr/>
        </p:nvSpPr>
        <p:spPr>
          <a:xfrm>
            <a:off x="2817660" y="5394557"/>
            <a:ext cx="7044798" cy="1088565"/>
          </a:xfrm>
          <a:prstGeom prst="rect">
            <a:avLst/>
          </a:prstGeom>
          <a:noFill/>
          <a:ln>
            <a:solidFill>
              <a:srgbClr val="002B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0365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750" fill="hold"/>
                                        <p:tgtEl>
                                          <p:spTgt spid="21"/>
                                        </p:tgtEl>
                                        <p:attrNameLst>
                                          <p:attrName>ppt_x</p:attrName>
                                        </p:attrNameLst>
                                      </p:cBhvr>
                                      <p:tavLst>
                                        <p:tav tm="0">
                                          <p:val>
                                            <p:strVal val="0-#ppt_w/2"/>
                                          </p:val>
                                        </p:tav>
                                        <p:tav tm="100000">
                                          <p:val>
                                            <p:strVal val="#ppt_x"/>
                                          </p:val>
                                        </p:tav>
                                      </p:tavLst>
                                    </p:anim>
                                    <p:anim calcmode="lin" valueType="num">
                                      <p:cBhvr additive="base">
                                        <p:cTn id="19" dur="750" fill="hold"/>
                                        <p:tgtEl>
                                          <p:spTgt spid="21"/>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750" fill="hold"/>
                                        <p:tgtEl>
                                          <p:spTgt spid="23"/>
                                        </p:tgtEl>
                                        <p:attrNameLst>
                                          <p:attrName>ppt_x</p:attrName>
                                        </p:attrNameLst>
                                      </p:cBhvr>
                                      <p:tavLst>
                                        <p:tav tm="0">
                                          <p:val>
                                            <p:strVal val="0-#ppt_w/2"/>
                                          </p:val>
                                        </p:tav>
                                        <p:tav tm="100000">
                                          <p:val>
                                            <p:strVal val="#ppt_x"/>
                                          </p:val>
                                        </p:tav>
                                      </p:tavLst>
                                    </p:anim>
                                    <p:anim calcmode="lin" valueType="num">
                                      <p:cBhvr additive="base">
                                        <p:cTn id="23" dur="7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750" fill="hold"/>
                                        <p:tgtEl>
                                          <p:spTgt spid="24"/>
                                        </p:tgtEl>
                                        <p:attrNameLst>
                                          <p:attrName>ppt_x</p:attrName>
                                        </p:attrNameLst>
                                      </p:cBhvr>
                                      <p:tavLst>
                                        <p:tav tm="0">
                                          <p:val>
                                            <p:strVal val="0-#ppt_w/2"/>
                                          </p:val>
                                        </p:tav>
                                        <p:tav tm="100000">
                                          <p:val>
                                            <p:strVal val="#ppt_x"/>
                                          </p:val>
                                        </p:tav>
                                      </p:tavLst>
                                    </p:anim>
                                    <p:anim calcmode="lin" valueType="num">
                                      <p:cBhvr additive="base">
                                        <p:cTn id="29" dur="750" fill="hold"/>
                                        <p:tgtEl>
                                          <p:spTgt spid="24"/>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750" fill="hold"/>
                                        <p:tgtEl>
                                          <p:spTgt spid="8"/>
                                        </p:tgtEl>
                                        <p:attrNameLst>
                                          <p:attrName>ppt_x</p:attrName>
                                        </p:attrNameLst>
                                      </p:cBhvr>
                                      <p:tavLst>
                                        <p:tav tm="0">
                                          <p:val>
                                            <p:strVal val="0-#ppt_w/2"/>
                                          </p:val>
                                        </p:tav>
                                        <p:tav tm="100000">
                                          <p:val>
                                            <p:strVal val="#ppt_x"/>
                                          </p:val>
                                        </p:tav>
                                      </p:tavLst>
                                    </p:anim>
                                    <p:anim calcmode="lin" valueType="num">
                                      <p:cBhvr additive="base">
                                        <p:cTn id="33" dur="750" fill="hold"/>
                                        <p:tgtEl>
                                          <p:spTgt spid="8"/>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750" fill="hold"/>
                                        <p:tgtEl>
                                          <p:spTgt spid="11"/>
                                        </p:tgtEl>
                                        <p:attrNameLst>
                                          <p:attrName>ppt_x</p:attrName>
                                        </p:attrNameLst>
                                      </p:cBhvr>
                                      <p:tavLst>
                                        <p:tav tm="0">
                                          <p:val>
                                            <p:strVal val="0-#ppt_w/2"/>
                                          </p:val>
                                        </p:tav>
                                        <p:tav tm="100000">
                                          <p:val>
                                            <p:strVal val="#ppt_x"/>
                                          </p:val>
                                        </p:tav>
                                      </p:tavLst>
                                    </p:anim>
                                    <p:anim calcmode="lin" valueType="num">
                                      <p:cBhvr additive="base">
                                        <p:cTn id="37" dur="750" fill="hold"/>
                                        <p:tgtEl>
                                          <p:spTgt spid="11"/>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750" fill="hold"/>
                                        <p:tgtEl>
                                          <p:spTgt spid="17"/>
                                        </p:tgtEl>
                                        <p:attrNameLst>
                                          <p:attrName>ppt_x</p:attrName>
                                        </p:attrNameLst>
                                      </p:cBhvr>
                                      <p:tavLst>
                                        <p:tav tm="0">
                                          <p:val>
                                            <p:strVal val="1+#ppt_w/2"/>
                                          </p:val>
                                        </p:tav>
                                        <p:tav tm="100000">
                                          <p:val>
                                            <p:strVal val="#ppt_x"/>
                                          </p:val>
                                        </p:tav>
                                      </p:tavLst>
                                    </p:anim>
                                    <p:anim calcmode="lin" valueType="num">
                                      <p:cBhvr additive="base">
                                        <p:cTn id="41" dur="750" fill="hold"/>
                                        <p:tgtEl>
                                          <p:spTgt spid="17"/>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750" fill="hold"/>
                                        <p:tgtEl>
                                          <p:spTgt spid="29"/>
                                        </p:tgtEl>
                                        <p:attrNameLst>
                                          <p:attrName>ppt_x</p:attrName>
                                        </p:attrNameLst>
                                      </p:cBhvr>
                                      <p:tavLst>
                                        <p:tav tm="0">
                                          <p:val>
                                            <p:strVal val="1+#ppt_w/2"/>
                                          </p:val>
                                        </p:tav>
                                        <p:tav tm="100000">
                                          <p:val>
                                            <p:strVal val="#ppt_x"/>
                                          </p:val>
                                        </p:tav>
                                      </p:tavLst>
                                    </p:anim>
                                    <p:anim calcmode="lin" valueType="num">
                                      <p:cBhvr additive="base">
                                        <p:cTn id="45" dur="75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750" fill="hold"/>
                                        <p:tgtEl>
                                          <p:spTgt spid="18"/>
                                        </p:tgtEl>
                                        <p:attrNameLst>
                                          <p:attrName>ppt_x</p:attrName>
                                        </p:attrNameLst>
                                      </p:cBhvr>
                                      <p:tavLst>
                                        <p:tav tm="0">
                                          <p:val>
                                            <p:strVal val="0-#ppt_w/2"/>
                                          </p:val>
                                        </p:tav>
                                        <p:tav tm="100000">
                                          <p:val>
                                            <p:strVal val="#ppt_x"/>
                                          </p:val>
                                        </p:tav>
                                      </p:tavLst>
                                    </p:anim>
                                    <p:anim calcmode="lin" valueType="num">
                                      <p:cBhvr additive="base">
                                        <p:cTn id="51" dur="750" fill="hold"/>
                                        <p:tgtEl>
                                          <p:spTgt spid="18"/>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additive="base">
                                        <p:cTn id="54" dur="750" fill="hold"/>
                                        <p:tgtEl>
                                          <p:spTgt spid="27"/>
                                        </p:tgtEl>
                                        <p:attrNameLst>
                                          <p:attrName>ppt_x</p:attrName>
                                        </p:attrNameLst>
                                      </p:cBhvr>
                                      <p:tavLst>
                                        <p:tav tm="0">
                                          <p:val>
                                            <p:strVal val="0-#ppt_w/2"/>
                                          </p:val>
                                        </p:tav>
                                        <p:tav tm="100000">
                                          <p:val>
                                            <p:strVal val="#ppt_x"/>
                                          </p:val>
                                        </p:tav>
                                      </p:tavLst>
                                    </p:anim>
                                    <p:anim calcmode="lin" valueType="num">
                                      <p:cBhvr additive="base">
                                        <p:cTn id="55" dur="750" fill="hold"/>
                                        <p:tgtEl>
                                          <p:spTgt spid="27"/>
                                        </p:tgtEl>
                                        <p:attrNameLst>
                                          <p:attrName>ppt_y</p:attrName>
                                        </p:attrNameLst>
                                      </p:cBhvr>
                                      <p:tavLst>
                                        <p:tav tm="0">
                                          <p:val>
                                            <p:strVal val="#ppt_y"/>
                                          </p:val>
                                        </p:tav>
                                        <p:tav tm="100000">
                                          <p:val>
                                            <p:strVal val="#ppt_y"/>
                                          </p:val>
                                        </p:tav>
                                      </p:tavLst>
                                    </p:anim>
                                  </p:childTnLst>
                                </p:cTn>
                              </p:par>
                            </p:childTnLst>
                          </p:cTn>
                        </p:par>
                        <p:par>
                          <p:cTn id="56" fill="hold">
                            <p:stCondLst>
                              <p:cond delay="750"/>
                            </p:stCondLst>
                            <p:childTnLst>
                              <p:par>
                                <p:cTn id="57" presetID="2" presetClass="entr" presetSubtype="2"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750" fill="hold"/>
                                        <p:tgtEl>
                                          <p:spTgt spid="19"/>
                                        </p:tgtEl>
                                        <p:attrNameLst>
                                          <p:attrName>ppt_x</p:attrName>
                                        </p:attrNameLst>
                                      </p:cBhvr>
                                      <p:tavLst>
                                        <p:tav tm="0">
                                          <p:val>
                                            <p:strVal val="1+#ppt_w/2"/>
                                          </p:val>
                                        </p:tav>
                                        <p:tav tm="100000">
                                          <p:val>
                                            <p:strVal val="#ppt_x"/>
                                          </p:val>
                                        </p:tav>
                                      </p:tavLst>
                                    </p:anim>
                                    <p:anim calcmode="lin" valueType="num">
                                      <p:cBhvr additive="base">
                                        <p:cTn id="60" dur="750" fill="hold"/>
                                        <p:tgtEl>
                                          <p:spTgt spid="19"/>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750" fill="hold"/>
                                        <p:tgtEl>
                                          <p:spTgt spid="25"/>
                                        </p:tgtEl>
                                        <p:attrNameLst>
                                          <p:attrName>ppt_x</p:attrName>
                                        </p:attrNameLst>
                                      </p:cBhvr>
                                      <p:tavLst>
                                        <p:tav tm="0">
                                          <p:val>
                                            <p:strVal val="1+#ppt_w/2"/>
                                          </p:val>
                                        </p:tav>
                                        <p:tav tm="100000">
                                          <p:val>
                                            <p:strVal val="#ppt_x"/>
                                          </p:val>
                                        </p:tav>
                                      </p:tavLst>
                                    </p:anim>
                                    <p:anim calcmode="lin" valueType="num">
                                      <p:cBhvr additive="base">
                                        <p:cTn id="64" dur="750" fill="hold"/>
                                        <p:tgtEl>
                                          <p:spTgt spid="25"/>
                                        </p:tgtEl>
                                        <p:attrNameLst>
                                          <p:attrName>ppt_y</p:attrName>
                                        </p:attrNameLst>
                                      </p:cBhvr>
                                      <p:tavLst>
                                        <p:tav tm="0">
                                          <p:val>
                                            <p:strVal val="#ppt_y"/>
                                          </p:val>
                                        </p:tav>
                                        <p:tav tm="100000">
                                          <p:val>
                                            <p:strVal val="#ppt_y"/>
                                          </p:val>
                                        </p:tav>
                                      </p:tavLst>
                                    </p:anim>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21" grpId="0" animBg="1"/>
      <p:bldP spid="23" grpId="0"/>
      <p:bldP spid="24" grpId="0" animBg="1"/>
      <p:bldP spid="8" grpId="0"/>
      <p:bldP spid="11" grpId="0"/>
      <p:bldP spid="17" grpId="0" animBg="1"/>
      <p:bldP spid="18" grpId="0" animBg="1"/>
      <p:bldP spid="19" grpId="0" animBg="1"/>
      <p:bldP spid="25" grpId="0"/>
      <p:bldP spid="27" grpId="0"/>
      <p:bldP spid="29" grpId="0"/>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5CA4ACD0-E22F-0418-7E98-D2181C31FC17}"/>
              </a:ext>
            </a:extLst>
          </p:cNvPr>
          <p:cNvGrpSpPr/>
          <p:nvPr/>
        </p:nvGrpSpPr>
        <p:grpSpPr>
          <a:xfrm>
            <a:off x="8103745" y="2867863"/>
            <a:ext cx="822961" cy="1419067"/>
            <a:chOff x="8103745" y="2769889"/>
            <a:chExt cx="822961" cy="1419067"/>
          </a:xfrm>
        </p:grpSpPr>
        <p:sp>
          <p:nvSpPr>
            <p:cNvPr id="35" name="Arrow: Pentagon 34">
              <a:extLst>
                <a:ext uri="{FF2B5EF4-FFF2-40B4-BE49-F238E27FC236}">
                  <a16:creationId xmlns:a16="http://schemas.microsoft.com/office/drawing/2014/main" id="{A87B7124-1532-1D6F-437B-11DE42414013}"/>
                </a:ext>
              </a:extLst>
            </p:cNvPr>
            <p:cNvSpPr/>
            <p:nvPr/>
          </p:nvSpPr>
          <p:spPr>
            <a:xfrm rot="16200000">
              <a:off x="8271519" y="2602116"/>
              <a:ext cx="487413" cy="822960"/>
            </a:xfrm>
            <a:prstGeom prst="homePlate">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B5C"/>
                </a:solidFill>
                <a:latin typeface="Franklin Gothic Book" panose="020B0503020102020204" pitchFamily="34" charset="0"/>
              </a:endParaRPr>
            </a:p>
          </p:txBody>
        </p:sp>
        <p:sp>
          <p:nvSpPr>
            <p:cNvPr id="37" name="Rectangle 36">
              <a:extLst>
                <a:ext uri="{FF2B5EF4-FFF2-40B4-BE49-F238E27FC236}">
                  <a16:creationId xmlns:a16="http://schemas.microsoft.com/office/drawing/2014/main" id="{5318973D-5D26-85FE-D46A-B6967E66BACC}"/>
                </a:ext>
              </a:extLst>
            </p:cNvPr>
            <p:cNvSpPr/>
            <p:nvPr/>
          </p:nvSpPr>
          <p:spPr>
            <a:xfrm rot="10800000" flipV="1">
              <a:off x="8103745" y="3251311"/>
              <a:ext cx="822960" cy="937645"/>
            </a:xfrm>
            <a:prstGeom prst="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B5C"/>
                </a:solidFill>
                <a:latin typeface="Franklin Gothic Book" panose="020B0503020102020204" pitchFamily="34" charset="0"/>
              </a:endParaRPr>
            </a:p>
          </p:txBody>
        </p:sp>
      </p:grpSp>
      <p:grpSp>
        <p:nvGrpSpPr>
          <p:cNvPr id="53" name="Group 52">
            <a:extLst>
              <a:ext uri="{FF2B5EF4-FFF2-40B4-BE49-F238E27FC236}">
                <a16:creationId xmlns:a16="http://schemas.microsoft.com/office/drawing/2014/main" id="{420F992B-844C-FA87-328E-6BC74707F21D}"/>
              </a:ext>
            </a:extLst>
          </p:cNvPr>
          <p:cNvGrpSpPr/>
          <p:nvPr/>
        </p:nvGrpSpPr>
        <p:grpSpPr>
          <a:xfrm>
            <a:off x="6471050" y="3348061"/>
            <a:ext cx="822963" cy="938869"/>
            <a:chOff x="6471050" y="3250087"/>
            <a:chExt cx="822963" cy="938869"/>
          </a:xfrm>
        </p:grpSpPr>
        <p:sp>
          <p:nvSpPr>
            <p:cNvPr id="31" name="Arrow: Pentagon 30">
              <a:extLst>
                <a:ext uri="{FF2B5EF4-FFF2-40B4-BE49-F238E27FC236}">
                  <a16:creationId xmlns:a16="http://schemas.microsoft.com/office/drawing/2014/main" id="{FE4910DA-43AC-1D8A-7647-ADCBC3C16DC3}"/>
                </a:ext>
              </a:extLst>
            </p:cNvPr>
            <p:cNvSpPr/>
            <p:nvPr/>
          </p:nvSpPr>
          <p:spPr>
            <a:xfrm rot="16200000">
              <a:off x="6638826" y="3082314"/>
              <a:ext cx="487413" cy="822960"/>
            </a:xfrm>
            <a:prstGeom prst="homePlat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33" name="Rectangle 32">
              <a:extLst>
                <a:ext uri="{FF2B5EF4-FFF2-40B4-BE49-F238E27FC236}">
                  <a16:creationId xmlns:a16="http://schemas.microsoft.com/office/drawing/2014/main" id="{9059EC38-A7A2-C225-CA4F-2446DBFAA66A}"/>
                </a:ext>
              </a:extLst>
            </p:cNvPr>
            <p:cNvSpPr/>
            <p:nvPr/>
          </p:nvSpPr>
          <p:spPr>
            <a:xfrm rot="10800000" flipV="1">
              <a:off x="6471050" y="3701542"/>
              <a:ext cx="822960" cy="487414"/>
            </a:xfrm>
            <a:prstGeom prst="rect">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grpSp>
      <p:grpSp>
        <p:nvGrpSpPr>
          <p:cNvPr id="46" name="Group 45">
            <a:extLst>
              <a:ext uri="{FF2B5EF4-FFF2-40B4-BE49-F238E27FC236}">
                <a16:creationId xmlns:a16="http://schemas.microsoft.com/office/drawing/2014/main" id="{2A9D81FB-F122-7B16-CA5F-7AA67F894B90}"/>
              </a:ext>
            </a:extLst>
          </p:cNvPr>
          <p:cNvGrpSpPr/>
          <p:nvPr/>
        </p:nvGrpSpPr>
        <p:grpSpPr>
          <a:xfrm>
            <a:off x="4779735" y="3456596"/>
            <a:ext cx="822963" cy="830333"/>
            <a:chOff x="4779735" y="3358622"/>
            <a:chExt cx="822963" cy="830333"/>
          </a:xfrm>
        </p:grpSpPr>
        <p:sp>
          <p:nvSpPr>
            <p:cNvPr id="14" name="Arrow: Pentagon 13">
              <a:extLst>
                <a:ext uri="{FF2B5EF4-FFF2-40B4-BE49-F238E27FC236}">
                  <a16:creationId xmlns:a16="http://schemas.microsoft.com/office/drawing/2014/main" id="{65A01618-ACC4-1C02-7F58-A32310935472}"/>
                </a:ext>
              </a:extLst>
            </p:cNvPr>
            <p:cNvSpPr/>
            <p:nvPr/>
          </p:nvSpPr>
          <p:spPr>
            <a:xfrm rot="16200000">
              <a:off x="4947511" y="3190849"/>
              <a:ext cx="487413" cy="822960"/>
            </a:xfrm>
            <a:prstGeom prst="homePlat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16" name="Rectangle 15">
              <a:extLst>
                <a:ext uri="{FF2B5EF4-FFF2-40B4-BE49-F238E27FC236}">
                  <a16:creationId xmlns:a16="http://schemas.microsoft.com/office/drawing/2014/main" id="{C404B4B3-AE58-04DE-B00E-C27B10F2BD81}"/>
                </a:ext>
              </a:extLst>
            </p:cNvPr>
            <p:cNvSpPr/>
            <p:nvPr/>
          </p:nvSpPr>
          <p:spPr>
            <a:xfrm rot="10800000" flipV="1">
              <a:off x="4779735" y="3843307"/>
              <a:ext cx="822960" cy="345648"/>
            </a:xfrm>
            <a:prstGeom prst="rect">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grpSp>
      <p:grpSp>
        <p:nvGrpSpPr>
          <p:cNvPr id="29" name="Group 28">
            <a:extLst>
              <a:ext uri="{FF2B5EF4-FFF2-40B4-BE49-F238E27FC236}">
                <a16:creationId xmlns:a16="http://schemas.microsoft.com/office/drawing/2014/main" id="{90BCDE31-979B-084E-EBFE-FBD3931721C8}"/>
              </a:ext>
            </a:extLst>
          </p:cNvPr>
          <p:cNvGrpSpPr/>
          <p:nvPr/>
        </p:nvGrpSpPr>
        <p:grpSpPr>
          <a:xfrm>
            <a:off x="2152744" y="5162125"/>
            <a:ext cx="185056" cy="121529"/>
            <a:chOff x="2335236" y="3610631"/>
            <a:chExt cx="185056" cy="121529"/>
          </a:xfrm>
        </p:grpSpPr>
        <p:cxnSp>
          <p:nvCxnSpPr>
            <p:cNvPr id="21" name="Straight Connector 20">
              <a:extLst>
                <a:ext uri="{FF2B5EF4-FFF2-40B4-BE49-F238E27FC236}">
                  <a16:creationId xmlns:a16="http://schemas.microsoft.com/office/drawing/2014/main" id="{07362D80-FA82-8F5F-82D7-FC5DC116A670}"/>
                </a:ext>
              </a:extLst>
            </p:cNvPr>
            <p:cNvCxnSpPr>
              <a:cxnSpLocks/>
            </p:cNvCxnSpPr>
            <p:nvPr/>
          </p:nvCxnSpPr>
          <p:spPr>
            <a:xfrm>
              <a:off x="2395025" y="3610631"/>
              <a:ext cx="125267" cy="43452"/>
            </a:xfrm>
            <a:prstGeom prst="line">
              <a:avLst/>
            </a:prstGeom>
            <a:ln w="12700">
              <a:solidFill>
                <a:srgbClr val="002B5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F6BB75-EC85-07A4-3F97-B06985299588}"/>
                </a:ext>
              </a:extLst>
            </p:cNvPr>
            <p:cNvCxnSpPr>
              <a:cxnSpLocks/>
            </p:cNvCxnSpPr>
            <p:nvPr/>
          </p:nvCxnSpPr>
          <p:spPr>
            <a:xfrm flipH="1">
              <a:off x="2335236" y="3654083"/>
              <a:ext cx="185056" cy="34625"/>
            </a:xfrm>
            <a:prstGeom prst="line">
              <a:avLst/>
            </a:prstGeom>
            <a:ln w="12700">
              <a:solidFill>
                <a:srgbClr val="002B5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1465B13-0EFC-09C7-28BA-8479DFEE9BA9}"/>
                </a:ext>
              </a:extLst>
            </p:cNvPr>
            <p:cNvCxnSpPr>
              <a:cxnSpLocks/>
            </p:cNvCxnSpPr>
            <p:nvPr/>
          </p:nvCxnSpPr>
          <p:spPr>
            <a:xfrm>
              <a:off x="2335236" y="3685780"/>
              <a:ext cx="122422" cy="46380"/>
            </a:xfrm>
            <a:prstGeom prst="line">
              <a:avLst/>
            </a:prstGeom>
            <a:ln w="12700">
              <a:solidFill>
                <a:srgbClr val="002B5C"/>
              </a:solidFill>
            </a:ln>
          </p:spPr>
          <p:style>
            <a:lnRef idx="1">
              <a:schemeClr val="accent1"/>
            </a:lnRef>
            <a:fillRef idx="0">
              <a:schemeClr val="accent1"/>
            </a:fillRef>
            <a:effectRef idx="0">
              <a:schemeClr val="accent1"/>
            </a:effectRef>
            <a:fontRef idx="minor">
              <a:schemeClr val="tx1"/>
            </a:fontRef>
          </p:style>
        </p:cxnSp>
      </p:gr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latin typeface="Franklin Gothic Book" panose="020B0503020102020204" pitchFamily="34" charset="0"/>
              </a:rPr>
              <a:pPr/>
              <a:t>9</a:t>
            </a:fld>
            <a:endParaRPr lang="en-US">
              <a:latin typeface="Franklin Gothic Book" panose="020B0503020102020204" pitchFamily="34" charset="0"/>
            </a:endParaRPr>
          </a:p>
        </p:txBody>
      </p:sp>
      <p:sp>
        <p:nvSpPr>
          <p:cNvPr id="30" name="Title 6">
            <a:extLst>
              <a:ext uri="{FF2B5EF4-FFF2-40B4-BE49-F238E27FC236}">
                <a16:creationId xmlns:a16="http://schemas.microsoft.com/office/drawing/2014/main" id="{6FB59434-BC90-B888-8065-918E7B79605B}"/>
              </a:ext>
            </a:extLst>
          </p:cNvPr>
          <p:cNvSpPr>
            <a:spLocks noGrp="1"/>
          </p:cNvSpPr>
          <p:nvPr>
            <p:ph type="title"/>
          </p:nvPr>
        </p:nvSpPr>
        <p:spPr>
          <a:xfrm>
            <a:off x="1716313" y="544578"/>
            <a:ext cx="10222253" cy="790448"/>
          </a:xfrm>
        </p:spPr>
        <p:txBody>
          <a:bodyPr anchor="ctr">
            <a:normAutofit/>
          </a:bodyPr>
          <a:lstStyle/>
          <a:p>
            <a:pPr algn="l"/>
            <a:r>
              <a:rPr lang="en-US" sz="3200">
                <a:latin typeface="Franklin Gothic Book" panose="020B0503020102020204" pitchFamily="34" charset="0"/>
              </a:rPr>
              <a:t>Predictive Component – Season’s attendance</a:t>
            </a:r>
          </a:p>
        </p:txBody>
      </p:sp>
      <p:sp>
        <p:nvSpPr>
          <p:cNvPr id="3" name="Rectangle 2">
            <a:extLst>
              <a:ext uri="{FF2B5EF4-FFF2-40B4-BE49-F238E27FC236}">
                <a16:creationId xmlns:a16="http://schemas.microsoft.com/office/drawing/2014/main" id="{813B3074-DF74-7F8B-09E4-30FD2A74B2A2}"/>
              </a:ext>
            </a:extLst>
          </p:cNvPr>
          <p:cNvSpPr/>
          <p:nvPr/>
        </p:nvSpPr>
        <p:spPr>
          <a:xfrm>
            <a:off x="6827440" y="2005055"/>
            <a:ext cx="4591674" cy="454450"/>
          </a:xfrm>
          <a:prstGeom prst="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Franklin Gothic Book" panose="020B0503020102020204" pitchFamily="34" charset="0"/>
              </a:rPr>
              <a:t>Predicting 2022 Season’s Attendance</a:t>
            </a:r>
          </a:p>
        </p:txBody>
      </p:sp>
      <p:sp>
        <p:nvSpPr>
          <p:cNvPr id="4" name="Rectangle 3">
            <a:extLst>
              <a:ext uri="{FF2B5EF4-FFF2-40B4-BE49-F238E27FC236}">
                <a16:creationId xmlns:a16="http://schemas.microsoft.com/office/drawing/2014/main" id="{99C885D1-3E18-BF3F-A765-5F13FF4064CD}"/>
              </a:ext>
            </a:extLst>
          </p:cNvPr>
          <p:cNvSpPr/>
          <p:nvPr/>
        </p:nvSpPr>
        <p:spPr>
          <a:xfrm>
            <a:off x="1295400" y="4695377"/>
            <a:ext cx="9159964" cy="444975"/>
          </a:xfrm>
          <a:prstGeom prst="rect">
            <a:avLst/>
          </a:prstGeom>
          <a:solidFill>
            <a:srgbClr val="D31145"/>
          </a:solidFill>
          <a:ln>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latin typeface="Franklin Gothic Book" panose="020B0503020102020204" pitchFamily="34" charset="0"/>
              </a:rPr>
              <a:t>Baseline:  Home team’s average attendance over the last 20 season (excluding covid effect)</a:t>
            </a:r>
          </a:p>
        </p:txBody>
      </p:sp>
      <p:grpSp>
        <p:nvGrpSpPr>
          <p:cNvPr id="47" name="Group 46">
            <a:extLst>
              <a:ext uri="{FF2B5EF4-FFF2-40B4-BE49-F238E27FC236}">
                <a16:creationId xmlns:a16="http://schemas.microsoft.com/office/drawing/2014/main" id="{3DCD3A3E-5295-5B97-BAB9-F5C2CFC7A1AB}"/>
              </a:ext>
            </a:extLst>
          </p:cNvPr>
          <p:cNvGrpSpPr/>
          <p:nvPr/>
        </p:nvGrpSpPr>
        <p:grpSpPr>
          <a:xfrm>
            <a:off x="1885093" y="5559116"/>
            <a:ext cx="735598" cy="1203070"/>
            <a:chOff x="1885093" y="5461142"/>
            <a:chExt cx="735598" cy="1203070"/>
          </a:xfrm>
        </p:grpSpPr>
        <p:sp>
          <p:nvSpPr>
            <p:cNvPr id="8" name="Rectangle 7">
              <a:extLst>
                <a:ext uri="{FF2B5EF4-FFF2-40B4-BE49-F238E27FC236}">
                  <a16:creationId xmlns:a16="http://schemas.microsoft.com/office/drawing/2014/main" id="{074A1277-2240-EA97-E79B-A4D8EFC4905B}"/>
                </a:ext>
              </a:extLst>
            </p:cNvPr>
            <p:cNvSpPr/>
            <p:nvPr/>
          </p:nvSpPr>
          <p:spPr>
            <a:xfrm rot="10800000" flipV="1">
              <a:off x="1885093" y="5461142"/>
              <a:ext cx="735598" cy="778524"/>
            </a:xfrm>
            <a:prstGeom prst="rect">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9" name="Arrow: Pentagon 8">
              <a:extLst>
                <a:ext uri="{FF2B5EF4-FFF2-40B4-BE49-F238E27FC236}">
                  <a16:creationId xmlns:a16="http://schemas.microsoft.com/office/drawing/2014/main" id="{D5EF560A-4460-5149-E371-A65FCDE89F5F}"/>
                </a:ext>
              </a:extLst>
            </p:cNvPr>
            <p:cNvSpPr/>
            <p:nvPr/>
          </p:nvSpPr>
          <p:spPr>
            <a:xfrm rot="5400000">
              <a:off x="2025383" y="6068904"/>
              <a:ext cx="455018" cy="735598"/>
            </a:xfrm>
            <a:prstGeom prst="homePlat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grpSp>
      <p:sp>
        <p:nvSpPr>
          <p:cNvPr id="40" name="Rectangle 39">
            <a:extLst>
              <a:ext uri="{FF2B5EF4-FFF2-40B4-BE49-F238E27FC236}">
                <a16:creationId xmlns:a16="http://schemas.microsoft.com/office/drawing/2014/main" id="{413A41A1-6422-B218-7520-D80926BF2FB1}"/>
              </a:ext>
            </a:extLst>
          </p:cNvPr>
          <p:cNvSpPr/>
          <p:nvPr/>
        </p:nvSpPr>
        <p:spPr>
          <a:xfrm>
            <a:off x="2917373" y="4339042"/>
            <a:ext cx="1181332" cy="32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lumMod val="75000"/>
                    <a:lumOff val="25000"/>
                  </a:schemeClr>
                </a:solidFill>
                <a:latin typeface="Franklin Gothic Book" panose="020B0503020102020204" pitchFamily="34" charset="0"/>
              </a:rPr>
              <a:t>Ensemble</a:t>
            </a:r>
          </a:p>
        </p:txBody>
      </p:sp>
      <p:sp>
        <p:nvSpPr>
          <p:cNvPr id="41" name="Arrow: Pentagon 40">
            <a:extLst>
              <a:ext uri="{FF2B5EF4-FFF2-40B4-BE49-F238E27FC236}">
                <a16:creationId xmlns:a16="http://schemas.microsoft.com/office/drawing/2014/main" id="{9415B9C9-9407-9E2F-C8CA-41E6D44E4710}"/>
              </a:ext>
            </a:extLst>
          </p:cNvPr>
          <p:cNvSpPr/>
          <p:nvPr/>
        </p:nvSpPr>
        <p:spPr>
          <a:xfrm rot="16200000">
            <a:off x="3271110" y="3631743"/>
            <a:ext cx="487413" cy="822960"/>
          </a:xfrm>
          <a:prstGeom prst="homePlat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43" name="TextBox 42">
            <a:extLst>
              <a:ext uri="{FF2B5EF4-FFF2-40B4-BE49-F238E27FC236}">
                <a16:creationId xmlns:a16="http://schemas.microsoft.com/office/drawing/2014/main" id="{90E66A53-EAE7-01A2-F110-4CD55DF3E08C}"/>
              </a:ext>
            </a:extLst>
          </p:cNvPr>
          <p:cNvSpPr txBox="1"/>
          <p:nvPr/>
        </p:nvSpPr>
        <p:spPr>
          <a:xfrm>
            <a:off x="1863823" y="6288437"/>
            <a:ext cx="735598" cy="338554"/>
          </a:xfrm>
          <a:prstGeom prst="rect">
            <a:avLst/>
          </a:prstGeom>
          <a:noFill/>
        </p:spPr>
        <p:txBody>
          <a:bodyPr wrap="square">
            <a:spAutoFit/>
          </a:bodyPr>
          <a:lstStyle/>
          <a:p>
            <a:pPr algn="ctr"/>
            <a:r>
              <a:rPr lang="en-US" sz="1600" b="1">
                <a:latin typeface="Franklin Gothic Book" panose="020B0503020102020204" pitchFamily="34" charset="0"/>
                <a:ea typeface="Calibri" panose="020F0502020204030204" pitchFamily="34" charset="0"/>
                <a:cs typeface="Calibri" panose="020F0502020204030204" pitchFamily="34" charset="0"/>
              </a:rPr>
              <a:t>-145%</a:t>
            </a:r>
            <a:endParaRPr lang="en-US" sz="1600" b="1"/>
          </a:p>
        </p:txBody>
      </p:sp>
      <p:sp>
        <p:nvSpPr>
          <p:cNvPr id="52" name="TextBox 51">
            <a:extLst>
              <a:ext uri="{FF2B5EF4-FFF2-40B4-BE49-F238E27FC236}">
                <a16:creationId xmlns:a16="http://schemas.microsoft.com/office/drawing/2014/main" id="{E27F10C6-01D3-DA96-F84E-1BEB03AD1CB5}"/>
              </a:ext>
            </a:extLst>
          </p:cNvPr>
          <p:cNvSpPr txBox="1"/>
          <p:nvPr/>
        </p:nvSpPr>
        <p:spPr>
          <a:xfrm>
            <a:off x="3137843" y="3908688"/>
            <a:ext cx="751568" cy="369332"/>
          </a:xfrm>
          <a:prstGeom prst="rect">
            <a:avLst/>
          </a:prstGeom>
          <a:noFill/>
        </p:spPr>
        <p:txBody>
          <a:bodyPr wrap="square">
            <a:spAutoFit/>
          </a:bodyPr>
          <a:lstStyle/>
          <a:p>
            <a:pPr algn="ctr"/>
            <a:r>
              <a:rPr lang="en-US" b="1">
                <a:latin typeface="Franklin Gothic Book" panose="020B0503020102020204" pitchFamily="34" charset="0"/>
                <a:ea typeface="Calibri" panose="020F0502020204030204" pitchFamily="34" charset="0"/>
                <a:cs typeface="Calibri" panose="020F0502020204030204" pitchFamily="34" charset="0"/>
              </a:rPr>
              <a:t>+4%</a:t>
            </a:r>
            <a:endParaRPr lang="en-US" b="1"/>
          </a:p>
        </p:txBody>
      </p:sp>
      <p:sp>
        <p:nvSpPr>
          <p:cNvPr id="5" name="TextBox 4">
            <a:extLst>
              <a:ext uri="{FF2B5EF4-FFF2-40B4-BE49-F238E27FC236}">
                <a16:creationId xmlns:a16="http://schemas.microsoft.com/office/drawing/2014/main" id="{42B40E55-8784-031D-2E1A-A6AAC76EAE8D}"/>
              </a:ext>
            </a:extLst>
          </p:cNvPr>
          <p:cNvSpPr txBox="1"/>
          <p:nvPr/>
        </p:nvSpPr>
        <p:spPr>
          <a:xfrm>
            <a:off x="1760725" y="5239798"/>
            <a:ext cx="969094" cy="369332"/>
          </a:xfrm>
          <a:prstGeom prst="rect">
            <a:avLst/>
          </a:prstGeom>
          <a:noFill/>
        </p:spPr>
        <p:txBody>
          <a:bodyPr wrap="square">
            <a:spAutoFit/>
          </a:bodyPr>
          <a:lstStyle/>
          <a:p>
            <a:pPr algn="ctr"/>
            <a:r>
              <a:rPr lang="en-US" b="1">
                <a:solidFill>
                  <a:schemeClr val="tx1">
                    <a:lumMod val="75000"/>
                    <a:lumOff val="25000"/>
                  </a:schemeClr>
                </a:solidFill>
                <a:latin typeface="Franklin Gothic Book" panose="020B0503020102020204" pitchFamily="34" charset="0"/>
                <a:ea typeface="Calibri" panose="020F0502020204030204" pitchFamily="34" charset="0"/>
                <a:cs typeface="Calibri" panose="020F0502020204030204" pitchFamily="34" charset="0"/>
              </a:rPr>
              <a:t>RNN</a:t>
            </a:r>
            <a:endParaRPr lang="en-US" b="1">
              <a:solidFill>
                <a:schemeClr val="tx1">
                  <a:lumMod val="75000"/>
                  <a:lumOff val="25000"/>
                </a:schemeClr>
              </a:solidFill>
            </a:endParaRPr>
          </a:p>
        </p:txBody>
      </p:sp>
      <p:sp>
        <p:nvSpPr>
          <p:cNvPr id="13" name="Rectangle 12">
            <a:extLst>
              <a:ext uri="{FF2B5EF4-FFF2-40B4-BE49-F238E27FC236}">
                <a16:creationId xmlns:a16="http://schemas.microsoft.com/office/drawing/2014/main" id="{C44FBCC4-AF33-ACE4-42E2-90E81D95EDFF}"/>
              </a:ext>
            </a:extLst>
          </p:cNvPr>
          <p:cNvSpPr/>
          <p:nvPr/>
        </p:nvSpPr>
        <p:spPr>
          <a:xfrm>
            <a:off x="4470785" y="4331627"/>
            <a:ext cx="143033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lumMod val="75000"/>
                    <a:lumOff val="25000"/>
                  </a:schemeClr>
                </a:solidFill>
                <a:latin typeface="Franklin Gothic Book" panose="020B0503020102020204" pitchFamily="34" charset="0"/>
              </a:rPr>
              <a:t>Seq 2 Seq</a:t>
            </a:r>
          </a:p>
        </p:txBody>
      </p:sp>
      <p:sp>
        <p:nvSpPr>
          <p:cNvPr id="15" name="TextBox 14">
            <a:extLst>
              <a:ext uri="{FF2B5EF4-FFF2-40B4-BE49-F238E27FC236}">
                <a16:creationId xmlns:a16="http://schemas.microsoft.com/office/drawing/2014/main" id="{0B017E41-2527-6F06-A00C-D869EF3AD888}"/>
              </a:ext>
            </a:extLst>
          </p:cNvPr>
          <p:cNvSpPr txBox="1"/>
          <p:nvPr/>
        </p:nvSpPr>
        <p:spPr>
          <a:xfrm>
            <a:off x="4718779" y="3615046"/>
            <a:ext cx="923112" cy="338554"/>
          </a:xfrm>
          <a:prstGeom prst="rect">
            <a:avLst/>
          </a:prstGeom>
          <a:noFill/>
        </p:spPr>
        <p:txBody>
          <a:bodyPr wrap="square">
            <a:spAutoFit/>
          </a:bodyPr>
          <a:lstStyle/>
          <a:p>
            <a:pPr algn="ctr"/>
            <a:r>
              <a:rPr lang="en-US" sz="1600" b="1">
                <a:latin typeface="Franklin Gothic Book" panose="020B0503020102020204" pitchFamily="34" charset="0"/>
                <a:ea typeface="Calibri" panose="020F0502020204030204" pitchFamily="34" charset="0"/>
                <a:cs typeface="Calibri" panose="020F0502020204030204" pitchFamily="34" charset="0"/>
              </a:rPr>
              <a:t>+10.3%</a:t>
            </a:r>
            <a:endParaRPr lang="en-US" sz="1600" b="1"/>
          </a:p>
        </p:txBody>
      </p:sp>
      <p:sp>
        <p:nvSpPr>
          <p:cNvPr id="28" name="Rectangle 27">
            <a:extLst>
              <a:ext uri="{FF2B5EF4-FFF2-40B4-BE49-F238E27FC236}">
                <a16:creationId xmlns:a16="http://schemas.microsoft.com/office/drawing/2014/main" id="{5257A8D5-99DE-25DF-4255-E857BD56FD0E}"/>
              </a:ext>
            </a:extLst>
          </p:cNvPr>
          <p:cNvSpPr/>
          <p:nvPr/>
        </p:nvSpPr>
        <p:spPr>
          <a:xfrm>
            <a:off x="6183872" y="4331627"/>
            <a:ext cx="143033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lumMod val="75000"/>
                    <a:lumOff val="25000"/>
                  </a:schemeClr>
                </a:solidFill>
                <a:latin typeface="Franklin Gothic Book" panose="020B0503020102020204" pitchFamily="34" charset="0"/>
              </a:rPr>
              <a:t>XGBoost</a:t>
            </a:r>
          </a:p>
        </p:txBody>
      </p:sp>
      <p:sp>
        <p:nvSpPr>
          <p:cNvPr id="32" name="TextBox 31">
            <a:extLst>
              <a:ext uri="{FF2B5EF4-FFF2-40B4-BE49-F238E27FC236}">
                <a16:creationId xmlns:a16="http://schemas.microsoft.com/office/drawing/2014/main" id="{9D987A52-6786-8765-58DC-99BF0DF29ADE}"/>
              </a:ext>
            </a:extLst>
          </p:cNvPr>
          <p:cNvSpPr txBox="1"/>
          <p:nvPr/>
        </p:nvSpPr>
        <p:spPr>
          <a:xfrm>
            <a:off x="6410094" y="3506512"/>
            <a:ext cx="923112" cy="338554"/>
          </a:xfrm>
          <a:prstGeom prst="rect">
            <a:avLst/>
          </a:prstGeom>
          <a:noFill/>
        </p:spPr>
        <p:txBody>
          <a:bodyPr wrap="square">
            <a:spAutoFit/>
          </a:bodyPr>
          <a:lstStyle/>
          <a:p>
            <a:pPr algn="ctr"/>
            <a:r>
              <a:rPr lang="en-US" sz="1600" b="1">
                <a:latin typeface="Franklin Gothic Book" panose="020B0503020102020204" pitchFamily="34" charset="0"/>
                <a:ea typeface="Calibri" panose="020F0502020204030204" pitchFamily="34" charset="0"/>
                <a:cs typeface="Calibri" panose="020F0502020204030204" pitchFamily="34" charset="0"/>
              </a:rPr>
              <a:t>+13.2%</a:t>
            </a:r>
            <a:endParaRPr lang="en-US" sz="1600" b="1"/>
          </a:p>
        </p:txBody>
      </p:sp>
      <p:sp>
        <p:nvSpPr>
          <p:cNvPr id="34" name="Rectangle 33">
            <a:extLst>
              <a:ext uri="{FF2B5EF4-FFF2-40B4-BE49-F238E27FC236}">
                <a16:creationId xmlns:a16="http://schemas.microsoft.com/office/drawing/2014/main" id="{1DB69078-C970-33D3-BE56-657897C22D8E}"/>
              </a:ext>
            </a:extLst>
          </p:cNvPr>
          <p:cNvSpPr/>
          <p:nvPr/>
        </p:nvSpPr>
        <p:spPr>
          <a:xfrm>
            <a:off x="7816563" y="4331627"/>
            <a:ext cx="143033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2B5C"/>
                </a:solidFill>
                <a:latin typeface="Franklin Gothic Book" panose="020B0503020102020204" pitchFamily="34" charset="0"/>
              </a:rPr>
              <a:t>LightGBM</a:t>
            </a:r>
          </a:p>
        </p:txBody>
      </p:sp>
      <p:sp>
        <p:nvSpPr>
          <p:cNvPr id="36" name="TextBox 35">
            <a:extLst>
              <a:ext uri="{FF2B5EF4-FFF2-40B4-BE49-F238E27FC236}">
                <a16:creationId xmlns:a16="http://schemas.microsoft.com/office/drawing/2014/main" id="{554D6F24-81C9-EF53-354B-2A4372283BEE}"/>
              </a:ext>
            </a:extLst>
          </p:cNvPr>
          <p:cNvSpPr txBox="1"/>
          <p:nvPr/>
        </p:nvSpPr>
        <p:spPr>
          <a:xfrm>
            <a:off x="8042785" y="3091633"/>
            <a:ext cx="923112" cy="338554"/>
          </a:xfrm>
          <a:prstGeom prst="rect">
            <a:avLst/>
          </a:prstGeom>
          <a:noFill/>
        </p:spPr>
        <p:txBody>
          <a:bodyPr wrap="square">
            <a:spAutoFit/>
          </a:bodyPr>
          <a:lstStyle/>
          <a:p>
            <a:pPr algn="ctr"/>
            <a:r>
              <a:rPr lang="en-US" sz="1600" b="1">
                <a:solidFill>
                  <a:schemeClr val="bg1"/>
                </a:solidFill>
                <a:latin typeface="Franklin Gothic Book" panose="020B0503020102020204" pitchFamily="34" charset="0"/>
                <a:ea typeface="Calibri" panose="020F0502020204030204" pitchFamily="34" charset="0"/>
                <a:cs typeface="Calibri" panose="020F0502020204030204" pitchFamily="34" charset="0"/>
              </a:rPr>
              <a:t>+19.1%</a:t>
            </a:r>
            <a:endParaRPr lang="en-US" sz="1600" b="1">
              <a:solidFill>
                <a:schemeClr val="bg1"/>
              </a:solidFill>
            </a:endParaRPr>
          </a:p>
        </p:txBody>
      </p:sp>
      <p:sp>
        <p:nvSpPr>
          <p:cNvPr id="56" name="TextBox 55">
            <a:extLst>
              <a:ext uri="{FF2B5EF4-FFF2-40B4-BE49-F238E27FC236}">
                <a16:creationId xmlns:a16="http://schemas.microsoft.com/office/drawing/2014/main" id="{BE3F6A7D-520D-5632-A6AB-F24C8F371652}"/>
              </a:ext>
            </a:extLst>
          </p:cNvPr>
          <p:cNvSpPr txBox="1"/>
          <p:nvPr/>
        </p:nvSpPr>
        <p:spPr>
          <a:xfrm>
            <a:off x="7455655" y="6411519"/>
            <a:ext cx="4896567" cy="261610"/>
          </a:xfrm>
          <a:prstGeom prst="rect">
            <a:avLst/>
          </a:prstGeom>
          <a:noFill/>
        </p:spPr>
        <p:txBody>
          <a:bodyPr wrap="square">
            <a:spAutoFit/>
          </a:bodyPr>
          <a:lstStyle/>
          <a:p>
            <a:r>
              <a:rPr lang="en-US" sz="1100" b="1">
                <a:solidFill>
                  <a:srgbClr val="002B5C"/>
                </a:solidFill>
                <a:latin typeface="Franklin Gothic Book" panose="020B0503020102020204" pitchFamily="34" charset="0"/>
                <a:ea typeface="Calibri" panose="020F0502020204030204" pitchFamily="34" charset="0"/>
                <a:cs typeface="Calibri" panose="020F0502020204030204" pitchFamily="34" charset="0"/>
              </a:rPr>
              <a:t>*Evaluation Metric: </a:t>
            </a:r>
            <a:r>
              <a:rPr lang="en-US" sz="1100">
                <a:solidFill>
                  <a:srgbClr val="002B5C"/>
                </a:solidFill>
                <a:latin typeface="Franklin Gothic Book" panose="020B0503020102020204" pitchFamily="34" charset="0"/>
                <a:ea typeface="Calibri" panose="020F0502020204030204" pitchFamily="34" charset="0"/>
                <a:cs typeface="Calibri" panose="020F0502020204030204" pitchFamily="34" charset="0"/>
              </a:rPr>
              <a:t>Mean Absolute Error (MAE)</a:t>
            </a:r>
          </a:p>
        </p:txBody>
      </p:sp>
      <p:grpSp>
        <p:nvGrpSpPr>
          <p:cNvPr id="11" name="Group 10">
            <a:extLst>
              <a:ext uri="{FF2B5EF4-FFF2-40B4-BE49-F238E27FC236}">
                <a16:creationId xmlns:a16="http://schemas.microsoft.com/office/drawing/2014/main" id="{4D6029F3-4FE5-F0C1-D3AA-07F2053F3C85}"/>
              </a:ext>
            </a:extLst>
          </p:cNvPr>
          <p:cNvGrpSpPr/>
          <p:nvPr/>
        </p:nvGrpSpPr>
        <p:grpSpPr>
          <a:xfrm>
            <a:off x="6424292" y="1548838"/>
            <a:ext cx="91440" cy="1349488"/>
            <a:chOff x="7007463" y="1659324"/>
            <a:chExt cx="91440" cy="1349488"/>
          </a:xfrm>
        </p:grpSpPr>
        <p:cxnSp>
          <p:nvCxnSpPr>
            <p:cNvPr id="12" name="Straight Connector 11">
              <a:extLst>
                <a:ext uri="{FF2B5EF4-FFF2-40B4-BE49-F238E27FC236}">
                  <a16:creationId xmlns:a16="http://schemas.microsoft.com/office/drawing/2014/main" id="{FF1D7474-0B42-DF33-9E53-CF10C0C11FF3}"/>
                </a:ext>
              </a:extLst>
            </p:cNvPr>
            <p:cNvCxnSpPr>
              <a:cxnSpLocks/>
            </p:cNvCxnSpPr>
            <p:nvPr/>
          </p:nvCxnSpPr>
          <p:spPr>
            <a:xfrm>
              <a:off x="7055030" y="1742449"/>
              <a:ext cx="0" cy="1251189"/>
            </a:xfrm>
            <a:prstGeom prst="line">
              <a:avLst/>
            </a:prstGeom>
            <a:ln w="19050">
              <a:solidFill>
                <a:srgbClr val="AEABAB"/>
              </a:solidFill>
              <a:prstDash val="soli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00701F5-BC53-7C08-104E-3386B8E97BC0}"/>
                </a:ext>
              </a:extLst>
            </p:cNvPr>
            <p:cNvSpPr/>
            <p:nvPr/>
          </p:nvSpPr>
          <p:spPr>
            <a:xfrm>
              <a:off x="7007463" y="1659324"/>
              <a:ext cx="91440" cy="91440"/>
            </a:xfrm>
            <a:prstGeom prst="ellipse">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18" name="Oval 17">
              <a:extLst>
                <a:ext uri="{FF2B5EF4-FFF2-40B4-BE49-F238E27FC236}">
                  <a16:creationId xmlns:a16="http://schemas.microsoft.com/office/drawing/2014/main" id="{5CA4ED5C-8B35-D32C-2327-8E23C1546EF3}"/>
                </a:ext>
              </a:extLst>
            </p:cNvPr>
            <p:cNvSpPr/>
            <p:nvPr/>
          </p:nvSpPr>
          <p:spPr>
            <a:xfrm>
              <a:off x="7007463" y="2917372"/>
              <a:ext cx="91440" cy="91440"/>
            </a:xfrm>
            <a:prstGeom prst="ellipse">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grpSp>
      <p:sp>
        <p:nvSpPr>
          <p:cNvPr id="26" name="Rectangle 25">
            <a:extLst>
              <a:ext uri="{FF2B5EF4-FFF2-40B4-BE49-F238E27FC236}">
                <a16:creationId xmlns:a16="http://schemas.microsoft.com/office/drawing/2014/main" id="{AA97D92D-CC2F-5DC2-D5B7-6F5072A8CD3E}"/>
              </a:ext>
            </a:extLst>
          </p:cNvPr>
          <p:cNvSpPr/>
          <p:nvPr/>
        </p:nvSpPr>
        <p:spPr>
          <a:xfrm>
            <a:off x="853221" y="1845914"/>
            <a:ext cx="5243125" cy="940826"/>
          </a:xfrm>
          <a:prstGeom prst="rect">
            <a:avLst/>
          </a:prstGeom>
          <a:noFill/>
          <a:ln>
            <a:solidFill>
              <a:srgbClr val="B9975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27" name="Rectangle 26">
            <a:extLst>
              <a:ext uri="{FF2B5EF4-FFF2-40B4-BE49-F238E27FC236}">
                <a16:creationId xmlns:a16="http://schemas.microsoft.com/office/drawing/2014/main" id="{8B09C682-9BD7-FF77-58A5-5152DADF6088}"/>
              </a:ext>
            </a:extLst>
          </p:cNvPr>
          <p:cNvSpPr/>
          <p:nvPr/>
        </p:nvSpPr>
        <p:spPr>
          <a:xfrm>
            <a:off x="853221" y="1574412"/>
            <a:ext cx="2262853" cy="405113"/>
          </a:xfrm>
          <a:prstGeom prst="rect">
            <a:avLst/>
          </a:prstGeom>
          <a:solidFill>
            <a:srgbClr val="B9975B"/>
          </a:solidFill>
          <a:ln>
            <a:solidFill>
              <a:srgbClr val="B99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Franklin Gothic Book" panose="020B0503020102020204" pitchFamily="34" charset="0"/>
                <a:ea typeface="Calibri" panose="020F0502020204030204" pitchFamily="34" charset="0"/>
                <a:cs typeface="Calibri" panose="020F0502020204030204" pitchFamily="34" charset="0"/>
              </a:rPr>
              <a:t>Our Solution</a:t>
            </a:r>
          </a:p>
        </p:txBody>
      </p:sp>
      <p:sp>
        <p:nvSpPr>
          <p:cNvPr id="38" name="Rectangle: Rounded Corners 37">
            <a:extLst>
              <a:ext uri="{FF2B5EF4-FFF2-40B4-BE49-F238E27FC236}">
                <a16:creationId xmlns:a16="http://schemas.microsoft.com/office/drawing/2014/main" id="{AE55CD7B-EF7A-643A-18A5-8705DDD28354}"/>
              </a:ext>
            </a:extLst>
          </p:cNvPr>
          <p:cNvSpPr/>
          <p:nvPr/>
        </p:nvSpPr>
        <p:spPr>
          <a:xfrm>
            <a:off x="1045717" y="2138271"/>
            <a:ext cx="2262853" cy="486137"/>
          </a:xfrm>
          <a:prstGeom prst="roundRect">
            <a:avLst/>
          </a:prstGeom>
          <a:solidFill>
            <a:srgbClr val="AEABAB"/>
          </a:solidFill>
          <a:ln>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Franklin Gothic Book" panose="020B0503020102020204" pitchFamily="34" charset="0"/>
                <a:ea typeface="Calibri" panose="020F0502020204030204" pitchFamily="34" charset="0"/>
                <a:cs typeface="Calibri" panose="020F0502020204030204" pitchFamily="34" charset="0"/>
              </a:rPr>
              <a:t>Interpretability</a:t>
            </a:r>
          </a:p>
        </p:txBody>
      </p:sp>
      <p:sp>
        <p:nvSpPr>
          <p:cNvPr id="39" name="Rectangle: Rounded Corners 38">
            <a:extLst>
              <a:ext uri="{FF2B5EF4-FFF2-40B4-BE49-F238E27FC236}">
                <a16:creationId xmlns:a16="http://schemas.microsoft.com/office/drawing/2014/main" id="{16D776EB-4B96-1726-2E69-81F179C61DD9}"/>
              </a:ext>
            </a:extLst>
          </p:cNvPr>
          <p:cNvSpPr/>
          <p:nvPr/>
        </p:nvSpPr>
        <p:spPr>
          <a:xfrm>
            <a:off x="3636516" y="2138271"/>
            <a:ext cx="2262853" cy="486137"/>
          </a:xfrm>
          <a:prstGeom prst="roundRect">
            <a:avLst/>
          </a:prstGeom>
          <a:solidFill>
            <a:srgbClr val="002B5C"/>
          </a:solidFill>
          <a:ln>
            <a:solidFill>
              <a:srgbClr val="002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Franklin Gothic Book" panose="020B0503020102020204" pitchFamily="34" charset="0"/>
                <a:ea typeface="Calibri" panose="020F0502020204030204" pitchFamily="34" charset="0"/>
                <a:cs typeface="Calibri" panose="020F0502020204030204" pitchFamily="34" charset="0"/>
              </a:rPr>
              <a:t>Predictive</a:t>
            </a:r>
          </a:p>
        </p:txBody>
      </p:sp>
    </p:spTree>
    <p:extLst>
      <p:ext uri="{BB962C8B-B14F-4D97-AF65-F5344CB8AC3E}">
        <p14:creationId xmlns:p14="http://schemas.microsoft.com/office/powerpoint/2010/main" val="4012840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 calcmode="lin" valueType="num">
                                      <p:cBhvr additive="base">
                                        <p:cTn id="12" dur="750" fill="hold"/>
                                        <p:tgtEl>
                                          <p:spTgt spid="54"/>
                                        </p:tgtEl>
                                        <p:attrNameLst>
                                          <p:attrName>ppt_x</p:attrName>
                                        </p:attrNameLst>
                                      </p:cBhvr>
                                      <p:tavLst>
                                        <p:tav tm="0">
                                          <p:val>
                                            <p:strVal val="#ppt_x"/>
                                          </p:val>
                                        </p:tav>
                                        <p:tav tm="100000">
                                          <p:val>
                                            <p:strVal val="#ppt_x"/>
                                          </p:val>
                                        </p:tav>
                                      </p:tavLst>
                                    </p:anim>
                                    <p:anim calcmode="lin" valueType="num">
                                      <p:cBhvr additive="base">
                                        <p:cTn id="13" dur="750" fill="hold"/>
                                        <p:tgtEl>
                                          <p:spTgt spid="5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750" fill="hold"/>
                                        <p:tgtEl>
                                          <p:spTgt spid="53"/>
                                        </p:tgtEl>
                                        <p:attrNameLst>
                                          <p:attrName>ppt_x</p:attrName>
                                        </p:attrNameLst>
                                      </p:cBhvr>
                                      <p:tavLst>
                                        <p:tav tm="0">
                                          <p:val>
                                            <p:strVal val="#ppt_x"/>
                                          </p:val>
                                        </p:tav>
                                        <p:tav tm="100000">
                                          <p:val>
                                            <p:strVal val="#ppt_x"/>
                                          </p:val>
                                        </p:tav>
                                      </p:tavLst>
                                    </p:anim>
                                    <p:anim calcmode="lin" valueType="num">
                                      <p:cBhvr additive="base">
                                        <p:cTn id="17" dur="750" fill="hold"/>
                                        <p:tgtEl>
                                          <p:spTgt spid="53"/>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cBhvr additive="base">
                                        <p:cTn id="20" dur="750" fill="hold"/>
                                        <p:tgtEl>
                                          <p:spTgt spid="46"/>
                                        </p:tgtEl>
                                        <p:attrNameLst>
                                          <p:attrName>ppt_x</p:attrName>
                                        </p:attrNameLst>
                                      </p:cBhvr>
                                      <p:tavLst>
                                        <p:tav tm="0">
                                          <p:val>
                                            <p:strVal val="#ppt_x"/>
                                          </p:val>
                                        </p:tav>
                                        <p:tav tm="100000">
                                          <p:val>
                                            <p:strVal val="#ppt_x"/>
                                          </p:val>
                                        </p:tav>
                                      </p:tavLst>
                                    </p:anim>
                                    <p:anim calcmode="lin" valueType="num">
                                      <p:cBhvr additive="base">
                                        <p:cTn id="21" dur="750" fill="hold"/>
                                        <p:tgtEl>
                                          <p:spTgt spid="4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additive="base">
                                        <p:cTn id="24" dur="750" fill="hold"/>
                                        <p:tgtEl>
                                          <p:spTgt spid="40"/>
                                        </p:tgtEl>
                                        <p:attrNameLst>
                                          <p:attrName>ppt_x</p:attrName>
                                        </p:attrNameLst>
                                      </p:cBhvr>
                                      <p:tavLst>
                                        <p:tav tm="0">
                                          <p:val>
                                            <p:strVal val="#ppt_x"/>
                                          </p:val>
                                        </p:tav>
                                        <p:tav tm="100000">
                                          <p:val>
                                            <p:strVal val="#ppt_x"/>
                                          </p:val>
                                        </p:tav>
                                      </p:tavLst>
                                    </p:anim>
                                    <p:anim calcmode="lin" valueType="num">
                                      <p:cBhvr additive="base">
                                        <p:cTn id="25" dur="750" fill="hold"/>
                                        <p:tgtEl>
                                          <p:spTgt spid="4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750" fill="hold"/>
                                        <p:tgtEl>
                                          <p:spTgt spid="41"/>
                                        </p:tgtEl>
                                        <p:attrNameLst>
                                          <p:attrName>ppt_x</p:attrName>
                                        </p:attrNameLst>
                                      </p:cBhvr>
                                      <p:tavLst>
                                        <p:tav tm="0">
                                          <p:val>
                                            <p:strVal val="#ppt_x"/>
                                          </p:val>
                                        </p:tav>
                                        <p:tav tm="100000">
                                          <p:val>
                                            <p:strVal val="#ppt_x"/>
                                          </p:val>
                                        </p:tav>
                                      </p:tavLst>
                                    </p:anim>
                                    <p:anim calcmode="lin" valueType="num">
                                      <p:cBhvr additive="base">
                                        <p:cTn id="29" dur="750" fill="hold"/>
                                        <p:tgtEl>
                                          <p:spTgt spid="4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additive="base">
                                        <p:cTn id="32" dur="750" fill="hold"/>
                                        <p:tgtEl>
                                          <p:spTgt spid="52"/>
                                        </p:tgtEl>
                                        <p:attrNameLst>
                                          <p:attrName>ppt_x</p:attrName>
                                        </p:attrNameLst>
                                      </p:cBhvr>
                                      <p:tavLst>
                                        <p:tav tm="0">
                                          <p:val>
                                            <p:strVal val="#ppt_x"/>
                                          </p:val>
                                        </p:tav>
                                        <p:tav tm="100000">
                                          <p:val>
                                            <p:strVal val="#ppt_x"/>
                                          </p:val>
                                        </p:tav>
                                      </p:tavLst>
                                    </p:anim>
                                    <p:anim calcmode="lin" valueType="num">
                                      <p:cBhvr additive="base">
                                        <p:cTn id="33" dur="750" fill="hold"/>
                                        <p:tgtEl>
                                          <p:spTgt spid="5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750" fill="hold"/>
                                        <p:tgtEl>
                                          <p:spTgt spid="13"/>
                                        </p:tgtEl>
                                        <p:attrNameLst>
                                          <p:attrName>ppt_x</p:attrName>
                                        </p:attrNameLst>
                                      </p:cBhvr>
                                      <p:tavLst>
                                        <p:tav tm="0">
                                          <p:val>
                                            <p:strVal val="#ppt_x"/>
                                          </p:val>
                                        </p:tav>
                                        <p:tav tm="100000">
                                          <p:val>
                                            <p:strVal val="#ppt_x"/>
                                          </p:val>
                                        </p:tav>
                                      </p:tavLst>
                                    </p:anim>
                                    <p:anim calcmode="lin" valueType="num">
                                      <p:cBhvr additive="base">
                                        <p:cTn id="37" dur="750" fill="hold"/>
                                        <p:tgtEl>
                                          <p:spTgt spid="1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750" fill="hold"/>
                                        <p:tgtEl>
                                          <p:spTgt spid="15"/>
                                        </p:tgtEl>
                                        <p:attrNameLst>
                                          <p:attrName>ppt_x</p:attrName>
                                        </p:attrNameLst>
                                      </p:cBhvr>
                                      <p:tavLst>
                                        <p:tav tm="0">
                                          <p:val>
                                            <p:strVal val="#ppt_x"/>
                                          </p:val>
                                        </p:tav>
                                        <p:tav tm="100000">
                                          <p:val>
                                            <p:strVal val="#ppt_x"/>
                                          </p:val>
                                        </p:tav>
                                      </p:tavLst>
                                    </p:anim>
                                    <p:anim calcmode="lin" valueType="num">
                                      <p:cBhvr additive="base">
                                        <p:cTn id="41" dur="750" fill="hold"/>
                                        <p:tgtEl>
                                          <p:spTgt spid="1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additive="base">
                                        <p:cTn id="44" dur="750" fill="hold"/>
                                        <p:tgtEl>
                                          <p:spTgt spid="28"/>
                                        </p:tgtEl>
                                        <p:attrNameLst>
                                          <p:attrName>ppt_x</p:attrName>
                                        </p:attrNameLst>
                                      </p:cBhvr>
                                      <p:tavLst>
                                        <p:tav tm="0">
                                          <p:val>
                                            <p:strVal val="#ppt_x"/>
                                          </p:val>
                                        </p:tav>
                                        <p:tav tm="100000">
                                          <p:val>
                                            <p:strVal val="#ppt_x"/>
                                          </p:val>
                                        </p:tav>
                                      </p:tavLst>
                                    </p:anim>
                                    <p:anim calcmode="lin" valueType="num">
                                      <p:cBhvr additive="base">
                                        <p:cTn id="45" dur="750" fill="hold"/>
                                        <p:tgtEl>
                                          <p:spTgt spid="2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additive="base">
                                        <p:cTn id="48" dur="750" fill="hold"/>
                                        <p:tgtEl>
                                          <p:spTgt spid="32"/>
                                        </p:tgtEl>
                                        <p:attrNameLst>
                                          <p:attrName>ppt_x</p:attrName>
                                        </p:attrNameLst>
                                      </p:cBhvr>
                                      <p:tavLst>
                                        <p:tav tm="0">
                                          <p:val>
                                            <p:strVal val="#ppt_x"/>
                                          </p:val>
                                        </p:tav>
                                        <p:tav tm="100000">
                                          <p:val>
                                            <p:strVal val="#ppt_x"/>
                                          </p:val>
                                        </p:tav>
                                      </p:tavLst>
                                    </p:anim>
                                    <p:anim calcmode="lin" valueType="num">
                                      <p:cBhvr additive="base">
                                        <p:cTn id="49" dur="750" fill="hold"/>
                                        <p:tgtEl>
                                          <p:spTgt spid="3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additive="base">
                                        <p:cTn id="52" dur="750" fill="hold"/>
                                        <p:tgtEl>
                                          <p:spTgt spid="34"/>
                                        </p:tgtEl>
                                        <p:attrNameLst>
                                          <p:attrName>ppt_x</p:attrName>
                                        </p:attrNameLst>
                                      </p:cBhvr>
                                      <p:tavLst>
                                        <p:tav tm="0">
                                          <p:val>
                                            <p:strVal val="#ppt_x"/>
                                          </p:val>
                                        </p:tav>
                                        <p:tav tm="100000">
                                          <p:val>
                                            <p:strVal val="#ppt_x"/>
                                          </p:val>
                                        </p:tav>
                                      </p:tavLst>
                                    </p:anim>
                                    <p:anim calcmode="lin" valueType="num">
                                      <p:cBhvr additive="base">
                                        <p:cTn id="53" dur="750" fill="hold"/>
                                        <p:tgtEl>
                                          <p:spTgt spid="34"/>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 calcmode="lin" valueType="num">
                                      <p:cBhvr additive="base">
                                        <p:cTn id="56" dur="750" fill="hold"/>
                                        <p:tgtEl>
                                          <p:spTgt spid="36"/>
                                        </p:tgtEl>
                                        <p:attrNameLst>
                                          <p:attrName>ppt_x</p:attrName>
                                        </p:attrNameLst>
                                      </p:cBhvr>
                                      <p:tavLst>
                                        <p:tav tm="0">
                                          <p:val>
                                            <p:strVal val="#ppt_x"/>
                                          </p:val>
                                        </p:tav>
                                        <p:tav tm="100000">
                                          <p:val>
                                            <p:strVal val="#ppt_x"/>
                                          </p:val>
                                        </p:tav>
                                      </p:tavLst>
                                    </p:anim>
                                    <p:anim calcmode="lin" valueType="num">
                                      <p:cBhvr additive="base">
                                        <p:cTn id="57" dur="750" fill="hold"/>
                                        <p:tgtEl>
                                          <p:spTgt spid="36"/>
                                        </p:tgtEl>
                                        <p:attrNameLst>
                                          <p:attrName>ppt_y</p:attrName>
                                        </p:attrNameLst>
                                      </p:cBhvr>
                                      <p:tavLst>
                                        <p:tav tm="0">
                                          <p:val>
                                            <p:strVal val="1+#ppt_h/2"/>
                                          </p:val>
                                        </p:tav>
                                        <p:tav tm="100000">
                                          <p:val>
                                            <p:strVal val="#ppt_y"/>
                                          </p:val>
                                        </p:tav>
                                      </p:tavLst>
                                    </p:anim>
                                  </p:childTnLst>
                                </p:cTn>
                              </p:par>
                              <p:par>
                                <p:cTn id="58" presetID="2" presetClass="entr" presetSubtype="1"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750" fill="hold"/>
                                        <p:tgtEl>
                                          <p:spTgt spid="29"/>
                                        </p:tgtEl>
                                        <p:attrNameLst>
                                          <p:attrName>ppt_x</p:attrName>
                                        </p:attrNameLst>
                                      </p:cBhvr>
                                      <p:tavLst>
                                        <p:tav tm="0">
                                          <p:val>
                                            <p:strVal val="#ppt_x"/>
                                          </p:val>
                                        </p:tav>
                                        <p:tav tm="100000">
                                          <p:val>
                                            <p:strVal val="#ppt_x"/>
                                          </p:val>
                                        </p:tav>
                                      </p:tavLst>
                                    </p:anim>
                                    <p:anim calcmode="lin" valueType="num">
                                      <p:cBhvr additive="base">
                                        <p:cTn id="61" dur="750" fill="hold"/>
                                        <p:tgtEl>
                                          <p:spTgt spid="29"/>
                                        </p:tgtEl>
                                        <p:attrNameLst>
                                          <p:attrName>ppt_y</p:attrName>
                                        </p:attrNameLst>
                                      </p:cBhvr>
                                      <p:tavLst>
                                        <p:tav tm="0">
                                          <p:val>
                                            <p:strVal val="0-#ppt_h/2"/>
                                          </p:val>
                                        </p:tav>
                                        <p:tav tm="100000">
                                          <p:val>
                                            <p:strVal val="#ppt_y"/>
                                          </p:val>
                                        </p:tav>
                                      </p:tavLst>
                                    </p:anim>
                                  </p:childTnLst>
                                </p:cTn>
                              </p:par>
                              <p:par>
                                <p:cTn id="62" presetID="2" presetClass="entr" presetSubtype="1" fill="hold" nodeType="withEffect">
                                  <p:stCondLst>
                                    <p:cond delay="0"/>
                                  </p:stCondLst>
                                  <p:childTnLst>
                                    <p:set>
                                      <p:cBhvr>
                                        <p:cTn id="63" dur="1" fill="hold">
                                          <p:stCondLst>
                                            <p:cond delay="0"/>
                                          </p:stCondLst>
                                        </p:cTn>
                                        <p:tgtEl>
                                          <p:spTgt spid="47"/>
                                        </p:tgtEl>
                                        <p:attrNameLst>
                                          <p:attrName>style.visibility</p:attrName>
                                        </p:attrNameLst>
                                      </p:cBhvr>
                                      <p:to>
                                        <p:strVal val="visible"/>
                                      </p:to>
                                    </p:set>
                                    <p:anim calcmode="lin" valueType="num">
                                      <p:cBhvr additive="base">
                                        <p:cTn id="64" dur="750" fill="hold"/>
                                        <p:tgtEl>
                                          <p:spTgt spid="47"/>
                                        </p:tgtEl>
                                        <p:attrNameLst>
                                          <p:attrName>ppt_x</p:attrName>
                                        </p:attrNameLst>
                                      </p:cBhvr>
                                      <p:tavLst>
                                        <p:tav tm="0">
                                          <p:val>
                                            <p:strVal val="#ppt_x"/>
                                          </p:val>
                                        </p:tav>
                                        <p:tav tm="100000">
                                          <p:val>
                                            <p:strVal val="#ppt_x"/>
                                          </p:val>
                                        </p:tav>
                                      </p:tavLst>
                                    </p:anim>
                                    <p:anim calcmode="lin" valueType="num">
                                      <p:cBhvr additive="base">
                                        <p:cTn id="65" dur="750" fill="hold"/>
                                        <p:tgtEl>
                                          <p:spTgt spid="47"/>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750" fill="hold"/>
                                        <p:tgtEl>
                                          <p:spTgt spid="43"/>
                                        </p:tgtEl>
                                        <p:attrNameLst>
                                          <p:attrName>ppt_x</p:attrName>
                                        </p:attrNameLst>
                                      </p:cBhvr>
                                      <p:tavLst>
                                        <p:tav tm="0">
                                          <p:val>
                                            <p:strVal val="#ppt_x"/>
                                          </p:val>
                                        </p:tav>
                                        <p:tav tm="100000">
                                          <p:val>
                                            <p:strVal val="#ppt_x"/>
                                          </p:val>
                                        </p:tav>
                                      </p:tavLst>
                                    </p:anim>
                                    <p:anim calcmode="lin" valueType="num">
                                      <p:cBhvr additive="base">
                                        <p:cTn id="69" dur="750" fill="hold"/>
                                        <p:tgtEl>
                                          <p:spTgt spid="43"/>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0"/>
                                  </p:stCondLst>
                                  <p:childTnLst>
                                    <p:set>
                                      <p:cBhvr>
                                        <p:cTn id="71" dur="1" fill="hold">
                                          <p:stCondLst>
                                            <p:cond delay="0"/>
                                          </p:stCondLst>
                                        </p:cTn>
                                        <p:tgtEl>
                                          <p:spTgt spid="5"/>
                                        </p:tgtEl>
                                        <p:attrNameLst>
                                          <p:attrName>style.visibility</p:attrName>
                                        </p:attrNameLst>
                                      </p:cBhvr>
                                      <p:to>
                                        <p:strVal val="visible"/>
                                      </p:to>
                                    </p:set>
                                    <p:anim calcmode="lin" valueType="num">
                                      <p:cBhvr additive="base">
                                        <p:cTn id="72" dur="750" fill="hold"/>
                                        <p:tgtEl>
                                          <p:spTgt spid="5"/>
                                        </p:tgtEl>
                                        <p:attrNameLst>
                                          <p:attrName>ppt_x</p:attrName>
                                        </p:attrNameLst>
                                      </p:cBhvr>
                                      <p:tavLst>
                                        <p:tav tm="0">
                                          <p:val>
                                            <p:strVal val="#ppt_x"/>
                                          </p:val>
                                        </p:tav>
                                        <p:tav tm="100000">
                                          <p:val>
                                            <p:strVal val="#ppt_x"/>
                                          </p:val>
                                        </p:tav>
                                      </p:tavLst>
                                    </p:anim>
                                    <p:anim calcmode="lin" valueType="num">
                                      <p:cBhvr additive="base">
                                        <p:cTn id="73"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p:bldP spid="41" grpId="0" animBg="1"/>
      <p:bldP spid="43" grpId="0"/>
      <p:bldP spid="52" grpId="0"/>
      <p:bldP spid="5" grpId="0"/>
      <p:bldP spid="13" grpId="0"/>
      <p:bldP spid="15" grpId="0"/>
      <p:bldP spid="28" grpId="0"/>
      <p:bldP spid="32" grpId="0"/>
      <p:bldP spid="34" grpId="0"/>
      <p:bldP spid="36" grpId="0"/>
    </p:bldLst>
  </p:timing>
</p:sld>
</file>

<file path=ppt/theme/theme1.xml><?xml version="1.0" encoding="utf-8"?>
<a:theme xmlns:a="http://schemas.openxmlformats.org/drawingml/2006/main" name="Office Theme">
  <a:themeElements>
    <a:clrScheme name="Custom 5">
      <a:dk1>
        <a:srgbClr val="000000"/>
      </a:dk1>
      <a:lt1>
        <a:srgbClr val="FDFAF6"/>
      </a:lt1>
      <a:dk2>
        <a:srgbClr val="44546A"/>
      </a:dk2>
      <a:lt2>
        <a:srgbClr val="E7E6E6"/>
      </a:lt2>
      <a:accent1>
        <a:srgbClr val="D31145"/>
      </a:accent1>
      <a:accent2>
        <a:srgbClr val="EF3D6C"/>
      </a:accent2>
      <a:accent3>
        <a:srgbClr val="AEABAB"/>
      </a:accent3>
      <a:accent4>
        <a:srgbClr val="CFAC7A"/>
      </a:accent4>
      <a:accent5>
        <a:srgbClr val="CFAC7A"/>
      </a:accent5>
      <a:accent6>
        <a:srgbClr val="002B5C"/>
      </a:accent6>
      <a:hlink>
        <a:srgbClr val="002B5C"/>
      </a:hlink>
      <a:folHlink>
        <a:srgbClr val="AAC3E9"/>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{799558AD-7A74-4E81-967E-39EFB2F6D910}tf78438558_win32</Template>
  <TotalTime>0</TotalTime>
  <Words>2240</Words>
  <Application>Microsoft Office PowerPoint</Application>
  <PresentationFormat>Widescreen</PresentationFormat>
  <Paragraphs>326</Paragraphs>
  <Slides>19</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Franklin Gothic Book</vt:lpstr>
      <vt:lpstr>Franklin Gothic Medium</vt:lpstr>
      <vt:lpstr>Office Theme</vt:lpstr>
      <vt:lpstr>Understanding Major League Baseball Attendance</vt:lpstr>
      <vt:lpstr>Baseball - America’s Favorite Pastime is facing more competition than ever</vt:lpstr>
      <vt:lpstr>Our Solution is a one-stop-shop to take informed business decisions</vt:lpstr>
      <vt:lpstr>Data Sources</vt:lpstr>
      <vt:lpstr>Top Factors influencing Attendance for Minnesota Twins</vt:lpstr>
      <vt:lpstr>Top Factors influencing Attendance for Minnesota Twins</vt:lpstr>
      <vt:lpstr>Factors influencing attendance across Divisions</vt:lpstr>
      <vt:lpstr>Factors affecting Baseball Attendance over the years </vt:lpstr>
      <vt:lpstr>Predictive Component – Season’s attendance</vt:lpstr>
      <vt:lpstr>Predictive Component – In-season attendance</vt:lpstr>
      <vt:lpstr>Our solution can help organizers take informed decisions</vt:lpstr>
      <vt:lpstr>Holiday Games Drive High Attendance</vt:lpstr>
      <vt:lpstr>Teams and players are the largest significant factors driving attendance</vt:lpstr>
      <vt:lpstr>Schedule Optimization – What can we control?  </vt:lpstr>
      <vt:lpstr>Method for Schedule Optimization</vt:lpstr>
      <vt:lpstr>Why is the schedule optimal?</vt:lpstr>
      <vt:lpstr>Why chose our solution?</vt:lpstr>
      <vt:lpstr>Special Thanks!</vt:lpstr>
      <vt:lpstr>Meet Our Team – Who’s on First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dc:title>
  <dc:subject/>
  <dc:creator>Aakriti Aneja</dc:creator>
  <cp:lastModifiedBy>Aakriti Aneja</cp:lastModifiedBy>
  <cp:revision>2</cp:revision>
  <dcterms:created xsi:type="dcterms:W3CDTF">2023-03-13T19:47:45Z</dcterms:created>
  <dcterms:modified xsi:type="dcterms:W3CDTF">2023-05-30T03:34:09Z</dcterms:modified>
</cp:coreProperties>
</file>